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2" r:id="rId6"/>
    <p:sldId id="260" r:id="rId7"/>
    <p:sldId id="261" r:id="rId8"/>
    <p:sldId id="268" r:id="rId9"/>
    <p:sldId id="264" r:id="rId10"/>
    <p:sldId id="265" r:id="rId11"/>
    <p:sldId id="263" r:id="rId12"/>
    <p:sldId id="291"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66" r:id="rId36"/>
  </p:sldIdLst>
  <p:sldSz cx="9144000" cy="5143500" type="screen16x9"/>
  <p:notesSz cx="6858000" cy="9144000"/>
  <p:embeddedFontLst>
    <p:embeddedFont>
      <p:font typeface="Old Standard TT" panose="020B0604020202020204"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bb55ecf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bb55ecf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7b7db6b3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7b7db6b3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bb55ecf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bb55ecf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bb55ecf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bb55ecf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74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500"/>
              <a:t>DEADLOCK AVOIDANCE THROUGH EFFICIENT LOAD BALANCING</a:t>
            </a:r>
            <a:endParaRPr sz="3200"/>
          </a:p>
        </p:txBody>
      </p:sp>
      <p:sp>
        <p:nvSpPr>
          <p:cNvPr id="60" name="Google Shape;60;p13"/>
          <p:cNvSpPr txBox="1">
            <a:spLocks noGrp="1"/>
          </p:cNvSpPr>
          <p:nvPr>
            <p:ph type="subTitle" idx="1"/>
          </p:nvPr>
        </p:nvSpPr>
        <p:spPr>
          <a:xfrm>
            <a:off x="512700" y="37904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By   SANDHYA S 19BCE1614,    JANANYA SIVAKUMAR  19BCE1602,   </a:t>
            </a:r>
            <a:endParaRPr sz="1300"/>
          </a:p>
          <a:p>
            <a:pPr marL="0" lvl="0" indent="0" algn="l" rtl="0">
              <a:spcBef>
                <a:spcPts val="0"/>
              </a:spcBef>
              <a:spcAft>
                <a:spcPts val="0"/>
              </a:spcAft>
              <a:buNone/>
            </a:pPr>
            <a:r>
              <a:rPr lang="en" sz="1300"/>
              <a:t>SHRAVAN GANAPATHIRAMAN 19BCE1703,    TEJAS V 19BCE1607,     RAM  19BCE1162</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0" y="526350"/>
            <a:ext cx="5604000" cy="4090800"/>
          </a:xfrm>
          <a:prstGeom prst="rect">
            <a:avLst/>
          </a:prstGeom>
        </p:spPr>
        <p:txBody>
          <a:bodyPr spcFirstLastPara="1" wrap="square" lIns="91425" tIns="91425" rIns="91425" bIns="91425" anchor="ctr" anchorCtr="0">
            <a:noAutofit/>
          </a:bodyPr>
          <a:lstStyle/>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We will be using AWS(Amazon web services) instance rather than a virtual machine.</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EC2(Elastic Compute Cloud) instance with an AMI(Amazon Machine Image) is used here which acts as an virtual server to run applications on AWS.</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We will set up ubuntu in our EC2 server.</a:t>
            </a:r>
            <a:endParaRPr sz="2200">
              <a:latin typeface="Times New Roman"/>
              <a:ea typeface="Times New Roman"/>
              <a:cs typeface="Times New Roman"/>
              <a:sym typeface="Times New Roman"/>
            </a:endParaRPr>
          </a:p>
        </p:txBody>
      </p:sp>
      <p:pic>
        <p:nvPicPr>
          <p:cNvPr id="109" name="Google Shape;109;p22"/>
          <p:cNvPicPr preferRelativeResize="0"/>
          <p:nvPr/>
        </p:nvPicPr>
        <p:blipFill>
          <a:blip r:embed="rId3">
            <a:alphaModFix/>
          </a:blip>
          <a:stretch>
            <a:fillRect/>
          </a:stretch>
        </p:blipFill>
        <p:spPr>
          <a:xfrm>
            <a:off x="5604000" y="1166700"/>
            <a:ext cx="3475749" cy="268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body" idx="1"/>
          </p:nvPr>
        </p:nvSpPr>
        <p:spPr>
          <a:xfrm>
            <a:off x="218325" y="1052125"/>
            <a:ext cx="8520600" cy="3943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Font typeface="Times New Roman"/>
              <a:buChar char="●"/>
            </a:pPr>
            <a:r>
              <a:rPr lang="en" sz="1800" dirty="0">
                <a:latin typeface="Times New Roman"/>
                <a:ea typeface="Times New Roman"/>
                <a:cs typeface="Times New Roman"/>
                <a:sym typeface="Times New Roman"/>
              </a:rPr>
              <a:t>The performance of this model is influenced by various factors like Scalability, Reliability, Security, Disaster Management  .</a:t>
            </a:r>
            <a:endParaRPr sz="1800" dirty="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The advancement in the Cloud computing model has led to an increase in demand for its services.</a:t>
            </a:r>
            <a:endParaRPr sz="1800" dirty="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Disaster is one of the factors which deteriorate the Cloud performance.</a:t>
            </a:r>
            <a:endParaRPr sz="1800" dirty="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Though it is an unpredictable event it can be prevented if the system is designed with efficient Scheduling, Resource allocation, Load Balancing etc. Disaster management is a challenging task, it provides a platform for a Cloud Service provider to exhibit the best service</a:t>
            </a:r>
            <a:endParaRPr sz="1700" dirty="0">
              <a:latin typeface="Arial"/>
              <a:ea typeface="Arial"/>
              <a:cs typeface="Arial"/>
              <a:sym typeface="Arial"/>
            </a:endParaRPr>
          </a:p>
          <a:p>
            <a:pPr marL="0" lvl="0" indent="0" algn="l" rtl="0">
              <a:spcBef>
                <a:spcPts val="0"/>
              </a:spcBef>
              <a:spcAft>
                <a:spcPts val="1600"/>
              </a:spcAft>
              <a:buNone/>
            </a:pPr>
            <a:endParaRPr sz="1800" b="1" dirty="0"/>
          </a:p>
        </p:txBody>
      </p:sp>
      <p:sp>
        <p:nvSpPr>
          <p:cNvPr id="98" name="Google Shape;98;p20"/>
          <p:cNvSpPr txBox="1">
            <a:spLocks noGrp="1"/>
          </p:cNvSpPr>
          <p:nvPr>
            <p:ph type="title"/>
          </p:nvPr>
        </p:nvSpPr>
        <p:spPr>
          <a:xfrm>
            <a:off x="163875" y="3360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MOTIVATION</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3238B2-F0C6-4399-849C-B219D9E8E255}"/>
              </a:ext>
            </a:extLst>
          </p:cNvPr>
          <p:cNvSpPr>
            <a:spLocks noGrp="1"/>
          </p:cNvSpPr>
          <p:nvPr>
            <p:ph type="body" idx="1"/>
          </p:nvPr>
        </p:nvSpPr>
        <p:spPr>
          <a:xfrm>
            <a:off x="939020" y="1575712"/>
            <a:ext cx="8587751" cy="3397200"/>
          </a:xfrm>
        </p:spPr>
        <p:txBody>
          <a:bodyPr/>
          <a:lstStyle/>
          <a:p>
            <a:r>
              <a:rPr lang="en-US" sz="2000" dirty="0">
                <a:latin typeface="Times New Roman"/>
                <a:ea typeface="Times New Roman"/>
                <a:cs typeface="Times New Roman"/>
                <a:sym typeface="Times New Roman"/>
              </a:rPr>
              <a:t>Efficient Scheduling – EBS Snapshot memory backup.</a:t>
            </a:r>
          </a:p>
          <a:p>
            <a:r>
              <a:rPr lang="en-US" sz="2000" dirty="0">
                <a:latin typeface="Times New Roman"/>
                <a:ea typeface="Times New Roman"/>
                <a:cs typeface="Times New Roman"/>
                <a:sym typeface="Times New Roman"/>
              </a:rPr>
              <a:t> Resource allocation – Bankers algorithm</a:t>
            </a:r>
          </a:p>
          <a:p>
            <a:r>
              <a:rPr lang="en-US" sz="2000" dirty="0">
                <a:latin typeface="Times New Roman"/>
                <a:ea typeface="Times New Roman"/>
                <a:cs typeface="Times New Roman"/>
                <a:sym typeface="Times New Roman"/>
              </a:rPr>
              <a:t> Load Balancing- Throttle algorithm</a:t>
            </a:r>
          </a:p>
          <a:p>
            <a:r>
              <a:rPr lang="en-US" sz="2000" dirty="0">
                <a:latin typeface="Times New Roman"/>
                <a:ea typeface="Times New Roman"/>
                <a:cs typeface="Times New Roman"/>
                <a:sym typeface="Times New Roman"/>
              </a:rPr>
              <a:t>Deadlock Creation and Avoidance using P-Threads . </a:t>
            </a:r>
            <a:endParaRPr lang="en-IN" sz="2000" dirty="0"/>
          </a:p>
        </p:txBody>
      </p:sp>
    </p:spTree>
    <p:extLst>
      <p:ext uri="{BB962C8B-B14F-4D97-AF65-F5344CB8AC3E}">
        <p14:creationId xmlns:p14="http://schemas.microsoft.com/office/powerpoint/2010/main" val="52243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84DD-8E1A-4E0C-8AA4-E51D6B3BA286}"/>
              </a:ext>
            </a:extLst>
          </p:cNvPr>
          <p:cNvSpPr>
            <a:spLocks noGrp="1"/>
          </p:cNvSpPr>
          <p:nvPr>
            <p:ph type="title"/>
          </p:nvPr>
        </p:nvSpPr>
        <p:spPr/>
        <p:txBody>
          <a:bodyPr/>
          <a:lstStyle/>
          <a:p>
            <a:r>
              <a:rPr lang="en-US" dirty="0"/>
              <a:t>IMPLEMENTATION DETAILS</a:t>
            </a:r>
            <a:endParaRPr lang="en-IN" dirty="0"/>
          </a:p>
        </p:txBody>
      </p:sp>
      <p:sp>
        <p:nvSpPr>
          <p:cNvPr id="3" name="Text Placeholder 2">
            <a:extLst>
              <a:ext uri="{FF2B5EF4-FFF2-40B4-BE49-F238E27FC236}">
                <a16:creationId xmlns:a16="http://schemas.microsoft.com/office/drawing/2014/main" id="{801FED3C-7478-4893-B20F-7004C4B3B323}"/>
              </a:ext>
            </a:extLst>
          </p:cNvPr>
          <p:cNvSpPr>
            <a:spLocks noGrp="1"/>
          </p:cNvSpPr>
          <p:nvPr>
            <p:ph type="body" idx="1"/>
          </p:nvPr>
        </p:nvSpPr>
        <p:spPr>
          <a:xfrm>
            <a:off x="311700" y="1171675"/>
            <a:ext cx="8520600" cy="3397200"/>
          </a:xfrm>
        </p:spPr>
        <p:txBody>
          <a:bodyPr/>
          <a:lstStyle/>
          <a:p>
            <a:r>
              <a:rPr lang="en-IN" dirty="0"/>
              <a:t>How to Make Amazon EC2 Instance </a:t>
            </a:r>
          </a:p>
          <a:p>
            <a:endParaRPr lang="en-IN" dirty="0"/>
          </a:p>
        </p:txBody>
      </p:sp>
      <p:sp>
        <p:nvSpPr>
          <p:cNvPr id="5" name="AutoShape 2">
            <a:extLst>
              <a:ext uri="{FF2B5EF4-FFF2-40B4-BE49-F238E27FC236}">
                <a16:creationId xmlns:a16="http://schemas.microsoft.com/office/drawing/2014/main" id="{3FF4A7F1-788B-464F-AA23-C11B9C27ED5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C59FDCA-1F49-453E-A5F3-65C00CBB1C92}"/>
              </a:ext>
            </a:extLst>
          </p:cNvPr>
          <p:cNvPicPr>
            <a:picLocks noChangeAspect="1"/>
          </p:cNvPicPr>
          <p:nvPr/>
        </p:nvPicPr>
        <p:blipFill>
          <a:blip r:embed="rId2"/>
          <a:stretch>
            <a:fillRect/>
          </a:stretch>
        </p:blipFill>
        <p:spPr>
          <a:xfrm>
            <a:off x="457199" y="1661337"/>
            <a:ext cx="7899991" cy="3242930"/>
          </a:xfrm>
          <a:prstGeom prst="rect">
            <a:avLst/>
          </a:prstGeom>
        </p:spPr>
      </p:pic>
    </p:spTree>
    <p:extLst>
      <p:ext uri="{BB962C8B-B14F-4D97-AF65-F5344CB8AC3E}">
        <p14:creationId xmlns:p14="http://schemas.microsoft.com/office/powerpoint/2010/main" val="185244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09FC29-DDB5-46BE-AD84-62242CD667D2}"/>
              </a:ext>
            </a:extLst>
          </p:cNvPr>
          <p:cNvPicPr>
            <a:picLocks noChangeAspect="1"/>
          </p:cNvPicPr>
          <p:nvPr/>
        </p:nvPicPr>
        <p:blipFill>
          <a:blip r:embed="rId2"/>
          <a:stretch>
            <a:fillRect/>
          </a:stretch>
        </p:blipFill>
        <p:spPr>
          <a:xfrm>
            <a:off x="520995" y="645926"/>
            <a:ext cx="7634179" cy="3245590"/>
          </a:xfrm>
          <a:prstGeom prst="rect">
            <a:avLst/>
          </a:prstGeom>
        </p:spPr>
      </p:pic>
      <p:sp>
        <p:nvSpPr>
          <p:cNvPr id="8" name="TextBox 7">
            <a:extLst>
              <a:ext uri="{FF2B5EF4-FFF2-40B4-BE49-F238E27FC236}">
                <a16:creationId xmlns:a16="http://schemas.microsoft.com/office/drawing/2014/main" id="{ECC6D7A1-F699-4F8E-B991-5EAEF8331D1A}"/>
              </a:ext>
            </a:extLst>
          </p:cNvPr>
          <p:cNvSpPr txBox="1"/>
          <p:nvPr/>
        </p:nvSpPr>
        <p:spPr>
          <a:xfrm>
            <a:off x="1807535" y="4189797"/>
            <a:ext cx="4912242" cy="307777"/>
          </a:xfrm>
          <a:prstGeom prst="rect">
            <a:avLst/>
          </a:prstGeom>
          <a:noFill/>
        </p:spPr>
        <p:txBody>
          <a:bodyPr wrap="square">
            <a:spAutoFit/>
          </a:bodyPr>
          <a:lstStyle/>
          <a:p>
            <a:pPr algn="ctr"/>
            <a:r>
              <a:rPr lang="en-IN" dirty="0"/>
              <a:t>Choose amazon </a:t>
            </a:r>
            <a:r>
              <a:rPr lang="en-IN" dirty="0" err="1"/>
              <a:t>linux</a:t>
            </a:r>
            <a:r>
              <a:rPr lang="en-IN" dirty="0"/>
              <a:t> 2 AMI</a:t>
            </a:r>
          </a:p>
        </p:txBody>
      </p:sp>
    </p:spTree>
    <p:extLst>
      <p:ext uri="{BB962C8B-B14F-4D97-AF65-F5344CB8AC3E}">
        <p14:creationId xmlns:p14="http://schemas.microsoft.com/office/powerpoint/2010/main" val="410925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0EC42024-C3CD-4C73-8A36-A341720960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59C51B9-AF25-4152-97F9-EDA51CAFA6D5}"/>
              </a:ext>
            </a:extLst>
          </p:cNvPr>
          <p:cNvPicPr>
            <a:picLocks noChangeAspect="1"/>
          </p:cNvPicPr>
          <p:nvPr/>
        </p:nvPicPr>
        <p:blipFill>
          <a:blip r:embed="rId2"/>
          <a:stretch>
            <a:fillRect/>
          </a:stretch>
        </p:blipFill>
        <p:spPr>
          <a:xfrm>
            <a:off x="457200" y="305686"/>
            <a:ext cx="7102549" cy="4090929"/>
          </a:xfrm>
          <a:prstGeom prst="rect">
            <a:avLst/>
          </a:prstGeom>
        </p:spPr>
      </p:pic>
      <p:sp>
        <p:nvSpPr>
          <p:cNvPr id="8" name="TextBox 7">
            <a:extLst>
              <a:ext uri="{FF2B5EF4-FFF2-40B4-BE49-F238E27FC236}">
                <a16:creationId xmlns:a16="http://schemas.microsoft.com/office/drawing/2014/main" id="{2D89D325-356A-4477-A0E7-E80063C17140}"/>
              </a:ext>
            </a:extLst>
          </p:cNvPr>
          <p:cNvSpPr txBox="1"/>
          <p:nvPr/>
        </p:nvSpPr>
        <p:spPr>
          <a:xfrm>
            <a:off x="1722474" y="4530037"/>
            <a:ext cx="4572000" cy="307777"/>
          </a:xfrm>
          <a:prstGeom prst="rect">
            <a:avLst/>
          </a:prstGeom>
          <a:noFill/>
        </p:spPr>
        <p:txBody>
          <a:bodyPr wrap="square">
            <a:spAutoFit/>
          </a:bodyPr>
          <a:lstStyle/>
          <a:p>
            <a:pPr algn="ctr"/>
            <a:r>
              <a:rPr lang="en-IN" dirty="0"/>
              <a:t>Choose type t2.micro</a:t>
            </a:r>
          </a:p>
        </p:txBody>
      </p:sp>
    </p:spTree>
    <p:extLst>
      <p:ext uri="{BB962C8B-B14F-4D97-AF65-F5344CB8AC3E}">
        <p14:creationId xmlns:p14="http://schemas.microsoft.com/office/powerpoint/2010/main" val="91773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3B10DD66-15B6-4E5B-A766-80DFC53F57E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A3E28CF9-3A88-4EA0-A14A-DE03CC45415C}"/>
              </a:ext>
            </a:extLst>
          </p:cNvPr>
          <p:cNvPicPr>
            <a:picLocks noChangeAspect="1"/>
          </p:cNvPicPr>
          <p:nvPr/>
        </p:nvPicPr>
        <p:blipFill>
          <a:blip r:embed="rId2"/>
          <a:stretch>
            <a:fillRect/>
          </a:stretch>
        </p:blipFill>
        <p:spPr>
          <a:xfrm>
            <a:off x="489098" y="225056"/>
            <a:ext cx="7304567" cy="4068772"/>
          </a:xfrm>
          <a:prstGeom prst="rect">
            <a:avLst/>
          </a:prstGeom>
        </p:spPr>
      </p:pic>
      <p:sp>
        <p:nvSpPr>
          <p:cNvPr id="8" name="TextBox 7">
            <a:extLst>
              <a:ext uri="{FF2B5EF4-FFF2-40B4-BE49-F238E27FC236}">
                <a16:creationId xmlns:a16="http://schemas.microsoft.com/office/drawing/2014/main" id="{E60B37CD-882B-425F-8B27-2C5BA9DE743B}"/>
              </a:ext>
            </a:extLst>
          </p:cNvPr>
          <p:cNvSpPr txBox="1"/>
          <p:nvPr/>
        </p:nvSpPr>
        <p:spPr>
          <a:xfrm>
            <a:off x="1626780" y="4512725"/>
            <a:ext cx="5390707" cy="307777"/>
          </a:xfrm>
          <a:prstGeom prst="rect">
            <a:avLst/>
          </a:prstGeom>
          <a:noFill/>
        </p:spPr>
        <p:txBody>
          <a:bodyPr wrap="square">
            <a:spAutoFit/>
          </a:bodyPr>
          <a:lstStyle/>
          <a:p>
            <a:pPr algn="ctr"/>
            <a:r>
              <a:rPr lang="en-IN" dirty="0"/>
              <a:t>Configure instance details</a:t>
            </a:r>
          </a:p>
        </p:txBody>
      </p:sp>
    </p:spTree>
    <p:extLst>
      <p:ext uri="{BB962C8B-B14F-4D97-AF65-F5344CB8AC3E}">
        <p14:creationId xmlns:p14="http://schemas.microsoft.com/office/powerpoint/2010/main" val="370252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154D3547-35BC-4B73-8661-3A887A657AD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6513CFB-3257-4EC8-9765-BED7CE9E1568}"/>
              </a:ext>
            </a:extLst>
          </p:cNvPr>
          <p:cNvPicPr>
            <a:picLocks noChangeAspect="1"/>
          </p:cNvPicPr>
          <p:nvPr/>
        </p:nvPicPr>
        <p:blipFill>
          <a:blip r:embed="rId2"/>
          <a:stretch>
            <a:fillRect/>
          </a:stretch>
        </p:blipFill>
        <p:spPr>
          <a:xfrm>
            <a:off x="457200" y="445025"/>
            <a:ext cx="7825563" cy="3960628"/>
          </a:xfrm>
          <a:prstGeom prst="rect">
            <a:avLst/>
          </a:prstGeom>
        </p:spPr>
      </p:pic>
      <p:sp>
        <p:nvSpPr>
          <p:cNvPr id="7" name="AutoShape 4">
            <a:extLst>
              <a:ext uri="{FF2B5EF4-FFF2-40B4-BE49-F238E27FC236}">
                <a16:creationId xmlns:a16="http://schemas.microsoft.com/office/drawing/2014/main" id="{87003F7F-96C7-416A-AAED-CFA8D5C4DE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7E08CF90-1E09-4BC3-897E-2E6F92B62A1A}"/>
              </a:ext>
            </a:extLst>
          </p:cNvPr>
          <p:cNvSpPr>
            <a:spLocks noChangeAspect="1" noChangeArrowheads="1"/>
          </p:cNvSpPr>
          <p:nvPr/>
        </p:nvSpPr>
        <p:spPr bwMode="auto">
          <a:xfrm>
            <a:off x="2133600" y="4558053"/>
            <a:ext cx="45720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IN"/>
              <a:t>Add storage of your instance according to your need </a:t>
            </a:r>
            <a:endParaRPr lang="en-IN" dirty="0"/>
          </a:p>
        </p:txBody>
      </p:sp>
    </p:spTree>
    <p:extLst>
      <p:ext uri="{BB962C8B-B14F-4D97-AF65-F5344CB8AC3E}">
        <p14:creationId xmlns:p14="http://schemas.microsoft.com/office/powerpoint/2010/main" val="353349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3BCD-9427-4C5A-B9A0-25296C760163}"/>
              </a:ext>
            </a:extLst>
          </p:cNvPr>
          <p:cNvSpPr>
            <a:spLocks noGrp="1"/>
          </p:cNvSpPr>
          <p:nvPr>
            <p:ph type="title"/>
          </p:nvPr>
        </p:nvSpPr>
        <p:spPr/>
        <p:txBody>
          <a:bodyPr/>
          <a:lstStyle/>
          <a:p>
            <a:endParaRPr lang="en-IN"/>
          </a:p>
        </p:txBody>
      </p:sp>
      <p:sp>
        <p:nvSpPr>
          <p:cNvPr id="5" name="AutoShape 2">
            <a:extLst>
              <a:ext uri="{FF2B5EF4-FFF2-40B4-BE49-F238E27FC236}">
                <a16:creationId xmlns:a16="http://schemas.microsoft.com/office/drawing/2014/main" id="{2E65FF96-C526-45F0-A926-5C50BB1957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3C500C0-EF9C-4215-BAC6-21393E6E0CAA}"/>
              </a:ext>
            </a:extLst>
          </p:cNvPr>
          <p:cNvPicPr>
            <a:picLocks noChangeAspect="1"/>
          </p:cNvPicPr>
          <p:nvPr/>
        </p:nvPicPr>
        <p:blipFill>
          <a:blip r:embed="rId2"/>
          <a:stretch>
            <a:fillRect/>
          </a:stretch>
        </p:blipFill>
        <p:spPr>
          <a:xfrm>
            <a:off x="457199" y="233916"/>
            <a:ext cx="7974419" cy="4047018"/>
          </a:xfrm>
          <a:prstGeom prst="rect">
            <a:avLst/>
          </a:prstGeom>
        </p:spPr>
      </p:pic>
      <p:sp>
        <p:nvSpPr>
          <p:cNvPr id="8" name="TextBox 7">
            <a:extLst>
              <a:ext uri="{FF2B5EF4-FFF2-40B4-BE49-F238E27FC236}">
                <a16:creationId xmlns:a16="http://schemas.microsoft.com/office/drawing/2014/main" id="{664AE6D1-B7EE-4B8E-BA6A-88802A125795}"/>
              </a:ext>
            </a:extLst>
          </p:cNvPr>
          <p:cNvSpPr txBox="1"/>
          <p:nvPr/>
        </p:nvSpPr>
        <p:spPr>
          <a:xfrm>
            <a:off x="1945758" y="4544586"/>
            <a:ext cx="4572000" cy="307777"/>
          </a:xfrm>
          <a:prstGeom prst="rect">
            <a:avLst/>
          </a:prstGeom>
          <a:noFill/>
        </p:spPr>
        <p:txBody>
          <a:bodyPr wrap="square">
            <a:spAutoFit/>
          </a:bodyPr>
          <a:lstStyle/>
          <a:p>
            <a:r>
              <a:rPr lang="en-IN" dirty="0"/>
              <a:t>Add tags to make your instance descriptive </a:t>
            </a:r>
          </a:p>
        </p:txBody>
      </p:sp>
    </p:spTree>
    <p:extLst>
      <p:ext uri="{BB962C8B-B14F-4D97-AF65-F5344CB8AC3E}">
        <p14:creationId xmlns:p14="http://schemas.microsoft.com/office/powerpoint/2010/main" val="51137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F9C6349F-58C1-4034-94E1-51ECFFA5226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A35CCD7F-C1E5-46FA-9857-7087FC59A768}"/>
              </a:ext>
            </a:extLst>
          </p:cNvPr>
          <p:cNvPicPr>
            <a:picLocks noChangeAspect="1"/>
          </p:cNvPicPr>
          <p:nvPr/>
        </p:nvPicPr>
        <p:blipFill>
          <a:blip r:embed="rId2"/>
          <a:stretch>
            <a:fillRect/>
          </a:stretch>
        </p:blipFill>
        <p:spPr>
          <a:xfrm>
            <a:off x="673207" y="318977"/>
            <a:ext cx="7134447" cy="3785016"/>
          </a:xfrm>
          <a:prstGeom prst="rect">
            <a:avLst/>
          </a:prstGeom>
        </p:spPr>
      </p:pic>
      <p:sp>
        <p:nvSpPr>
          <p:cNvPr id="8" name="TextBox 7">
            <a:extLst>
              <a:ext uri="{FF2B5EF4-FFF2-40B4-BE49-F238E27FC236}">
                <a16:creationId xmlns:a16="http://schemas.microsoft.com/office/drawing/2014/main" id="{7C5C9C5B-ABC6-4E87-A8CB-B18EBD518DC1}"/>
              </a:ext>
            </a:extLst>
          </p:cNvPr>
          <p:cNvSpPr txBox="1"/>
          <p:nvPr/>
        </p:nvSpPr>
        <p:spPr>
          <a:xfrm>
            <a:off x="2133600" y="4322568"/>
            <a:ext cx="4572000" cy="523220"/>
          </a:xfrm>
          <a:prstGeom prst="rect">
            <a:avLst/>
          </a:prstGeom>
          <a:noFill/>
        </p:spPr>
        <p:txBody>
          <a:bodyPr wrap="square">
            <a:spAutoFit/>
          </a:bodyPr>
          <a:lstStyle/>
          <a:p>
            <a:r>
              <a:rPr lang="en-IN" dirty="0"/>
              <a:t>Confirm security group to allow public or private access to your instance</a:t>
            </a:r>
          </a:p>
        </p:txBody>
      </p:sp>
    </p:spTree>
    <p:extLst>
      <p:ext uri="{BB962C8B-B14F-4D97-AF65-F5344CB8AC3E}">
        <p14:creationId xmlns:p14="http://schemas.microsoft.com/office/powerpoint/2010/main" val="58900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WHAT IS DEADLOCK?</a:t>
            </a:r>
            <a:endParaRPr sz="1800"/>
          </a:p>
          <a:p>
            <a:pPr marL="0" lvl="0" indent="0" algn="l"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Deadlock is defined as the permanent blocking of a set of processes that compete for system resources, including database records or communication lines.</a:t>
            </a:r>
            <a:endParaRPr sz="1800">
              <a:solidFill>
                <a:srgbClr val="FFFFFF"/>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a:solidFill>
                  <a:srgbClr val="FFFFFF"/>
                </a:solidFill>
                <a:latin typeface="Times New Roman"/>
                <a:ea typeface="Times New Roman"/>
                <a:cs typeface="Times New Roman"/>
                <a:sym typeface="Times New Roman"/>
              </a:rPr>
              <a:t>DEADLOCK AVOIDANCE</a:t>
            </a:r>
            <a:endParaRPr sz="1800">
              <a:solidFill>
                <a:srgbClr val="FFFFFF"/>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In deadlock avoidance, the request for any resource will be granted if the resulting state of the system doesn't cause deadlock in the system. The state of the system will continuously be checked for safe and unsafe states.</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One of the applications of deadlock avoidance is to allocate all required resources to the process before the start of its execution, this way hold and wait condition is eliminated but it will lead to low device utilization. </a:t>
            </a: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74E5-06D7-497D-A27B-38F531CA54E5}"/>
              </a:ext>
            </a:extLst>
          </p:cNvPr>
          <p:cNvSpPr>
            <a:spLocks noGrp="1"/>
          </p:cNvSpPr>
          <p:nvPr>
            <p:ph type="title"/>
          </p:nvPr>
        </p:nvSpPr>
        <p:spPr/>
        <p:txBody>
          <a:bodyPr/>
          <a:lstStyle/>
          <a:p>
            <a:endParaRPr lang="en-IN"/>
          </a:p>
        </p:txBody>
      </p:sp>
      <p:sp>
        <p:nvSpPr>
          <p:cNvPr id="5" name="AutoShape 2">
            <a:extLst>
              <a:ext uri="{FF2B5EF4-FFF2-40B4-BE49-F238E27FC236}">
                <a16:creationId xmlns:a16="http://schemas.microsoft.com/office/drawing/2014/main" id="{95EF754E-917C-48DA-9632-5F03CB3D56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482C2FD-9727-4292-901A-120DAEF0B97F}"/>
              </a:ext>
            </a:extLst>
          </p:cNvPr>
          <p:cNvPicPr>
            <a:picLocks noChangeAspect="1"/>
          </p:cNvPicPr>
          <p:nvPr/>
        </p:nvPicPr>
        <p:blipFill>
          <a:blip r:embed="rId2"/>
          <a:stretch>
            <a:fillRect/>
          </a:stretch>
        </p:blipFill>
        <p:spPr>
          <a:xfrm>
            <a:off x="311700" y="439036"/>
            <a:ext cx="7931888" cy="3960628"/>
          </a:xfrm>
          <a:prstGeom prst="rect">
            <a:avLst/>
          </a:prstGeom>
        </p:spPr>
      </p:pic>
      <p:sp>
        <p:nvSpPr>
          <p:cNvPr id="8" name="TextBox 7">
            <a:extLst>
              <a:ext uri="{FF2B5EF4-FFF2-40B4-BE49-F238E27FC236}">
                <a16:creationId xmlns:a16="http://schemas.microsoft.com/office/drawing/2014/main" id="{AB337A5F-C3DF-4406-94AD-8FF48EE723A2}"/>
              </a:ext>
            </a:extLst>
          </p:cNvPr>
          <p:cNvSpPr txBox="1"/>
          <p:nvPr/>
        </p:nvSpPr>
        <p:spPr>
          <a:xfrm>
            <a:off x="2658140" y="4544586"/>
            <a:ext cx="4922874" cy="307777"/>
          </a:xfrm>
          <a:prstGeom prst="rect">
            <a:avLst/>
          </a:prstGeom>
          <a:noFill/>
        </p:spPr>
        <p:txBody>
          <a:bodyPr wrap="square">
            <a:spAutoFit/>
          </a:bodyPr>
          <a:lstStyle/>
          <a:p>
            <a:r>
              <a:rPr lang="en-IN" dirty="0"/>
              <a:t>Review of the instance</a:t>
            </a:r>
          </a:p>
        </p:txBody>
      </p:sp>
    </p:spTree>
    <p:extLst>
      <p:ext uri="{BB962C8B-B14F-4D97-AF65-F5344CB8AC3E}">
        <p14:creationId xmlns:p14="http://schemas.microsoft.com/office/powerpoint/2010/main" val="34417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2B056F84-3060-47B8-B2C3-A25B51E48D5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0BA509AA-DCA0-4CCF-8227-329CCD12FD4A}"/>
              </a:ext>
            </a:extLst>
          </p:cNvPr>
          <p:cNvPicPr>
            <a:picLocks noChangeAspect="1"/>
          </p:cNvPicPr>
          <p:nvPr/>
        </p:nvPicPr>
        <p:blipFill>
          <a:blip r:embed="rId2"/>
          <a:stretch>
            <a:fillRect/>
          </a:stretch>
        </p:blipFill>
        <p:spPr>
          <a:xfrm>
            <a:off x="311701" y="354862"/>
            <a:ext cx="7428802" cy="3962994"/>
          </a:xfrm>
          <a:prstGeom prst="rect">
            <a:avLst/>
          </a:prstGeom>
        </p:spPr>
      </p:pic>
      <p:sp>
        <p:nvSpPr>
          <p:cNvPr id="8" name="TextBox 7">
            <a:extLst>
              <a:ext uri="{FF2B5EF4-FFF2-40B4-BE49-F238E27FC236}">
                <a16:creationId xmlns:a16="http://schemas.microsoft.com/office/drawing/2014/main" id="{70CFC94E-F994-49E5-B6A3-AFAD609043A7}"/>
              </a:ext>
            </a:extLst>
          </p:cNvPr>
          <p:cNvSpPr txBox="1"/>
          <p:nvPr/>
        </p:nvSpPr>
        <p:spPr>
          <a:xfrm>
            <a:off x="2133600" y="4436865"/>
            <a:ext cx="4572000" cy="523220"/>
          </a:xfrm>
          <a:prstGeom prst="rect">
            <a:avLst/>
          </a:prstGeom>
          <a:noFill/>
        </p:spPr>
        <p:txBody>
          <a:bodyPr wrap="square">
            <a:spAutoFit/>
          </a:bodyPr>
          <a:lstStyle/>
          <a:p>
            <a:r>
              <a:rPr lang="en-IN" dirty="0"/>
              <a:t>Create a key pair, download it and then convert it to </a:t>
            </a:r>
            <a:r>
              <a:rPr lang="en-IN" dirty="0" err="1"/>
              <a:t>ppk</a:t>
            </a:r>
            <a:r>
              <a:rPr lang="en-IN" dirty="0"/>
              <a:t> form using putty</a:t>
            </a:r>
          </a:p>
        </p:txBody>
      </p:sp>
    </p:spTree>
    <p:extLst>
      <p:ext uri="{BB962C8B-B14F-4D97-AF65-F5344CB8AC3E}">
        <p14:creationId xmlns:p14="http://schemas.microsoft.com/office/powerpoint/2010/main" val="1106885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3F6F-C3F5-4DBF-AE99-BAC3349417C9}"/>
              </a:ext>
            </a:extLst>
          </p:cNvPr>
          <p:cNvSpPr>
            <a:spLocks noGrp="1"/>
          </p:cNvSpPr>
          <p:nvPr>
            <p:ph type="title"/>
          </p:nvPr>
        </p:nvSpPr>
        <p:spPr/>
        <p:txBody>
          <a:bodyPr/>
          <a:lstStyle/>
          <a:p>
            <a:endParaRPr lang="en-IN" dirty="0"/>
          </a:p>
        </p:txBody>
      </p:sp>
      <p:sp>
        <p:nvSpPr>
          <p:cNvPr id="5" name="AutoShape 2">
            <a:extLst>
              <a:ext uri="{FF2B5EF4-FFF2-40B4-BE49-F238E27FC236}">
                <a16:creationId xmlns:a16="http://schemas.microsoft.com/office/drawing/2014/main" id="{36F608E8-99B8-4CBF-BA7F-2A01545EB1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C5B3ECE-6F3A-495D-B354-9DF363E10ABC}"/>
              </a:ext>
            </a:extLst>
          </p:cNvPr>
          <p:cNvPicPr>
            <a:picLocks noChangeAspect="1"/>
          </p:cNvPicPr>
          <p:nvPr/>
        </p:nvPicPr>
        <p:blipFill>
          <a:blip r:embed="rId2"/>
          <a:stretch>
            <a:fillRect/>
          </a:stretch>
        </p:blipFill>
        <p:spPr>
          <a:xfrm>
            <a:off x="311700" y="420429"/>
            <a:ext cx="8066756" cy="3836044"/>
          </a:xfrm>
          <a:prstGeom prst="rect">
            <a:avLst/>
          </a:prstGeom>
        </p:spPr>
      </p:pic>
      <p:sp>
        <p:nvSpPr>
          <p:cNvPr id="8" name="TextBox 7">
            <a:extLst>
              <a:ext uri="{FF2B5EF4-FFF2-40B4-BE49-F238E27FC236}">
                <a16:creationId xmlns:a16="http://schemas.microsoft.com/office/drawing/2014/main" id="{9AF29446-67B0-4DA9-ADF1-29C874F1B227}"/>
              </a:ext>
            </a:extLst>
          </p:cNvPr>
          <p:cNvSpPr txBox="1"/>
          <p:nvPr/>
        </p:nvSpPr>
        <p:spPr>
          <a:xfrm>
            <a:off x="2438400" y="4475370"/>
            <a:ext cx="4572000" cy="307777"/>
          </a:xfrm>
          <a:prstGeom prst="rect">
            <a:avLst/>
          </a:prstGeom>
          <a:noFill/>
        </p:spPr>
        <p:txBody>
          <a:bodyPr wrap="square">
            <a:spAutoFit/>
          </a:bodyPr>
          <a:lstStyle/>
          <a:p>
            <a:r>
              <a:rPr lang="en-IN" dirty="0"/>
              <a:t>Copy the DNS name from the instance created </a:t>
            </a:r>
          </a:p>
        </p:txBody>
      </p:sp>
    </p:spTree>
    <p:extLst>
      <p:ext uri="{BB962C8B-B14F-4D97-AF65-F5344CB8AC3E}">
        <p14:creationId xmlns:p14="http://schemas.microsoft.com/office/powerpoint/2010/main" val="2135106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90F3-22CC-4E95-BF2C-62D551A424B6}"/>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E426C49-CD7D-42A3-A39B-6C26A90001FD}"/>
              </a:ext>
            </a:extLst>
          </p:cNvPr>
          <p:cNvPicPr/>
          <p:nvPr/>
        </p:nvPicPr>
        <p:blipFill>
          <a:blip r:embed="rId2"/>
          <a:stretch>
            <a:fillRect/>
          </a:stretch>
        </p:blipFill>
        <p:spPr>
          <a:xfrm>
            <a:off x="1777189" y="293286"/>
            <a:ext cx="5399788" cy="4013468"/>
          </a:xfrm>
          <a:prstGeom prst="rect">
            <a:avLst/>
          </a:prstGeom>
        </p:spPr>
      </p:pic>
      <p:sp>
        <p:nvSpPr>
          <p:cNvPr id="7" name="TextBox 6">
            <a:extLst>
              <a:ext uri="{FF2B5EF4-FFF2-40B4-BE49-F238E27FC236}">
                <a16:creationId xmlns:a16="http://schemas.microsoft.com/office/drawing/2014/main" id="{EF5885CF-99EC-4717-92F4-27842FA2E5B2}"/>
              </a:ext>
            </a:extLst>
          </p:cNvPr>
          <p:cNvSpPr txBox="1"/>
          <p:nvPr/>
        </p:nvSpPr>
        <p:spPr>
          <a:xfrm>
            <a:off x="2902689" y="4421480"/>
            <a:ext cx="4572000" cy="307777"/>
          </a:xfrm>
          <a:prstGeom prst="rect">
            <a:avLst/>
          </a:prstGeom>
          <a:noFill/>
        </p:spPr>
        <p:txBody>
          <a:bodyPr wrap="square">
            <a:spAutoFit/>
          </a:bodyPr>
          <a:lstStyle/>
          <a:p>
            <a:r>
              <a:rPr lang="en-IN" dirty="0"/>
              <a:t>Using putty gen generate the key</a:t>
            </a:r>
          </a:p>
        </p:txBody>
      </p:sp>
    </p:spTree>
    <p:extLst>
      <p:ext uri="{BB962C8B-B14F-4D97-AF65-F5344CB8AC3E}">
        <p14:creationId xmlns:p14="http://schemas.microsoft.com/office/powerpoint/2010/main" val="2177646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C9D30-7FEC-4765-A780-6DB6F9E241DC}"/>
              </a:ext>
            </a:extLst>
          </p:cNvPr>
          <p:cNvPicPr/>
          <p:nvPr/>
        </p:nvPicPr>
        <p:blipFill>
          <a:blip r:embed="rId2"/>
          <a:stretch>
            <a:fillRect/>
          </a:stretch>
        </p:blipFill>
        <p:spPr>
          <a:xfrm>
            <a:off x="1525491" y="445024"/>
            <a:ext cx="6385132" cy="3744203"/>
          </a:xfrm>
          <a:prstGeom prst="rect">
            <a:avLst/>
          </a:prstGeom>
        </p:spPr>
      </p:pic>
      <p:sp>
        <p:nvSpPr>
          <p:cNvPr id="7" name="TextBox 6">
            <a:extLst>
              <a:ext uri="{FF2B5EF4-FFF2-40B4-BE49-F238E27FC236}">
                <a16:creationId xmlns:a16="http://schemas.microsoft.com/office/drawing/2014/main" id="{C67DA447-5963-4A74-A5AA-EC6AC4FCFF36}"/>
              </a:ext>
            </a:extLst>
          </p:cNvPr>
          <p:cNvSpPr txBox="1"/>
          <p:nvPr/>
        </p:nvSpPr>
        <p:spPr>
          <a:xfrm>
            <a:off x="3221665" y="4436865"/>
            <a:ext cx="4572000" cy="523220"/>
          </a:xfrm>
          <a:prstGeom prst="rect">
            <a:avLst/>
          </a:prstGeom>
          <a:noFill/>
        </p:spPr>
        <p:txBody>
          <a:bodyPr wrap="square">
            <a:spAutoFit/>
          </a:bodyPr>
          <a:lstStyle/>
          <a:p>
            <a:r>
              <a:rPr lang="en-IN" dirty="0"/>
              <a:t>The key will be generated </a:t>
            </a:r>
          </a:p>
          <a:p>
            <a:endParaRPr lang="en-IN" dirty="0"/>
          </a:p>
        </p:txBody>
      </p:sp>
    </p:spTree>
    <p:extLst>
      <p:ext uri="{BB962C8B-B14F-4D97-AF65-F5344CB8AC3E}">
        <p14:creationId xmlns:p14="http://schemas.microsoft.com/office/powerpoint/2010/main" val="103611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3D29E1-C0D4-479F-B5A3-4C5792B55888}"/>
              </a:ext>
            </a:extLst>
          </p:cNvPr>
          <p:cNvSpPr txBox="1"/>
          <p:nvPr/>
        </p:nvSpPr>
        <p:spPr>
          <a:xfrm>
            <a:off x="311700" y="445025"/>
            <a:ext cx="7226784" cy="3607206"/>
          </a:xfrm>
          <a:prstGeom prst="rect">
            <a:avLst/>
          </a:prstGeom>
          <a:noFill/>
        </p:spPr>
        <p:txBody>
          <a:bodyPr wrap="square">
            <a:spAutoFit/>
          </a:bodyPr>
          <a:lstStyle/>
          <a:p>
            <a:pPr>
              <a:lnSpc>
                <a:spcPct val="150000"/>
              </a:lnSpc>
            </a:pPr>
            <a:r>
              <a:rPr lang="en-IN" u="sng" dirty="0">
                <a:effectLst>
                  <a:outerShdw blurRad="38100" dist="38100" dir="2700000" algn="tl">
                    <a:srgbClr val="000000">
                      <a:alpha val="43137"/>
                    </a:srgbClr>
                  </a:outerShdw>
                </a:effectLst>
              </a:rPr>
              <a:t>Banker’s Algorithm :</a:t>
            </a:r>
          </a:p>
          <a:p>
            <a:pPr marL="0" indent="0">
              <a:lnSpc>
                <a:spcPct val="150000"/>
              </a:lnSpc>
              <a:buNone/>
            </a:pPr>
            <a:r>
              <a:rPr lang="en-US" sz="1400" dirty="0"/>
              <a:t>If </a:t>
            </a:r>
            <a:r>
              <a:rPr lang="en-US" sz="1400" dirty="0" err="1"/>
              <a:t>Requesti</a:t>
            </a:r>
            <a:r>
              <a:rPr lang="en-US" sz="1400" dirty="0"/>
              <a:t> &lt;= </a:t>
            </a:r>
            <a:r>
              <a:rPr lang="en-US" sz="1400" dirty="0" err="1"/>
              <a:t>Needi</a:t>
            </a:r>
            <a:r>
              <a:rPr lang="en-US" sz="1400" dirty="0"/>
              <a:t> </a:t>
            </a:r>
          </a:p>
          <a:p>
            <a:pPr marL="0" indent="0">
              <a:lnSpc>
                <a:spcPct val="150000"/>
              </a:lnSpc>
              <a:buNone/>
            </a:pPr>
            <a:r>
              <a:rPr lang="en-US" sz="1400" dirty="0" err="1"/>
              <a:t>Goto</a:t>
            </a:r>
            <a:r>
              <a:rPr lang="en-US" sz="1400" dirty="0"/>
              <a:t> step (2) ; otherwise, raise an error condition, since the process has exceeded its maximum claim.</a:t>
            </a:r>
          </a:p>
          <a:p>
            <a:pPr marL="0" indent="0">
              <a:lnSpc>
                <a:spcPct val="150000"/>
              </a:lnSpc>
              <a:buNone/>
            </a:pPr>
            <a:r>
              <a:rPr lang="en-US" sz="1400" dirty="0"/>
              <a:t> 2) If </a:t>
            </a:r>
            <a:r>
              <a:rPr lang="en-US" sz="1400" dirty="0" err="1"/>
              <a:t>Requesti</a:t>
            </a:r>
            <a:r>
              <a:rPr lang="en-US" sz="1400" dirty="0"/>
              <a:t> &lt;= Available </a:t>
            </a:r>
          </a:p>
          <a:p>
            <a:pPr marL="0" indent="0">
              <a:lnSpc>
                <a:spcPct val="150000"/>
              </a:lnSpc>
              <a:buNone/>
            </a:pPr>
            <a:r>
              <a:rPr lang="en-US" sz="1400" dirty="0" err="1"/>
              <a:t>Goto</a:t>
            </a:r>
            <a:r>
              <a:rPr lang="en-US" sz="1400" dirty="0"/>
              <a:t> step (3); otherwise, Pi must wait, since the resources are not available. </a:t>
            </a:r>
          </a:p>
          <a:p>
            <a:pPr marL="0" indent="0">
              <a:lnSpc>
                <a:spcPct val="150000"/>
              </a:lnSpc>
              <a:buNone/>
            </a:pPr>
            <a:r>
              <a:rPr lang="en-US" sz="1400" dirty="0"/>
              <a:t>3) Have the system pretend to have allocated the requested resources to process Pi by modifying the state as follows: </a:t>
            </a:r>
          </a:p>
          <a:p>
            <a:pPr marL="0" indent="0">
              <a:lnSpc>
                <a:spcPct val="150000"/>
              </a:lnSpc>
              <a:buNone/>
            </a:pPr>
            <a:r>
              <a:rPr lang="en-US" sz="1400" dirty="0"/>
              <a:t>Available = Available – </a:t>
            </a:r>
            <a:r>
              <a:rPr lang="en-US" sz="1400" dirty="0" err="1"/>
              <a:t>Requesti</a:t>
            </a:r>
            <a:r>
              <a:rPr lang="en-US" sz="1400" dirty="0"/>
              <a:t> </a:t>
            </a:r>
          </a:p>
          <a:p>
            <a:pPr marL="0" indent="0">
              <a:lnSpc>
                <a:spcPct val="150000"/>
              </a:lnSpc>
              <a:buNone/>
            </a:pPr>
            <a:r>
              <a:rPr lang="en-US" sz="1400" dirty="0" err="1"/>
              <a:t>Allocationi</a:t>
            </a:r>
            <a:r>
              <a:rPr lang="en-US" sz="1400" dirty="0"/>
              <a:t> = </a:t>
            </a:r>
            <a:r>
              <a:rPr lang="en-US" sz="1400" dirty="0" err="1"/>
              <a:t>Allocationi</a:t>
            </a:r>
            <a:r>
              <a:rPr lang="en-US" sz="1400" dirty="0"/>
              <a:t> + </a:t>
            </a:r>
            <a:r>
              <a:rPr lang="en-US" sz="1400" dirty="0" err="1"/>
              <a:t>Requesti</a:t>
            </a:r>
            <a:r>
              <a:rPr lang="en-US" sz="1400" dirty="0"/>
              <a:t> </a:t>
            </a:r>
          </a:p>
          <a:p>
            <a:pPr marL="0" indent="0">
              <a:lnSpc>
                <a:spcPct val="150000"/>
              </a:lnSpc>
              <a:buNone/>
            </a:pPr>
            <a:r>
              <a:rPr lang="en-US" sz="1400" dirty="0" err="1"/>
              <a:t>Needi</a:t>
            </a:r>
            <a:r>
              <a:rPr lang="en-US" sz="1400" dirty="0"/>
              <a:t> = </a:t>
            </a:r>
            <a:r>
              <a:rPr lang="en-US" sz="1400" dirty="0" err="1"/>
              <a:t>Needi</a:t>
            </a:r>
            <a:r>
              <a:rPr lang="en-US" sz="1400" dirty="0"/>
              <a:t>– </a:t>
            </a:r>
            <a:r>
              <a:rPr lang="en-US" sz="1400" dirty="0" err="1"/>
              <a:t>Requesti</a:t>
            </a:r>
            <a:endParaRPr lang="en-IN" sz="1400" dirty="0"/>
          </a:p>
        </p:txBody>
      </p:sp>
    </p:spTree>
    <p:extLst>
      <p:ext uri="{BB962C8B-B14F-4D97-AF65-F5344CB8AC3E}">
        <p14:creationId xmlns:p14="http://schemas.microsoft.com/office/powerpoint/2010/main" val="1963987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6F84A2-B00B-49A9-B09A-5C12B3012F33}"/>
              </a:ext>
            </a:extLst>
          </p:cNvPr>
          <p:cNvSpPr txBox="1"/>
          <p:nvPr/>
        </p:nvSpPr>
        <p:spPr>
          <a:xfrm>
            <a:off x="701749" y="382773"/>
            <a:ext cx="6156251" cy="3472554"/>
          </a:xfrm>
          <a:prstGeom prst="rect">
            <a:avLst/>
          </a:prstGeom>
          <a:noFill/>
        </p:spPr>
        <p:txBody>
          <a:bodyPr wrap="square">
            <a:spAutoFit/>
          </a:bodyPr>
          <a:lstStyle/>
          <a:p>
            <a:pPr marL="514350" indent="-514350">
              <a:lnSpc>
                <a:spcPct val="200000"/>
              </a:lnSpc>
              <a:buAutoNum type="arabicParenR"/>
            </a:pPr>
            <a:r>
              <a:rPr lang="en-US" sz="1400" dirty="0"/>
              <a:t>Let Work and Finish be vectors of length ‘m’ and ‘n’ respectively. </a:t>
            </a:r>
          </a:p>
          <a:p>
            <a:pPr marL="514350" indent="-514350">
              <a:lnSpc>
                <a:spcPct val="200000"/>
              </a:lnSpc>
              <a:buAutoNum type="arabicParenR"/>
            </a:pPr>
            <a:r>
              <a:rPr lang="en-US" sz="1400" dirty="0"/>
              <a:t>Initialize: Work = Available </a:t>
            </a:r>
          </a:p>
          <a:p>
            <a:pPr marL="514350" indent="-514350">
              <a:lnSpc>
                <a:spcPct val="200000"/>
              </a:lnSpc>
              <a:buAutoNum type="arabicParenR"/>
            </a:pPr>
            <a:r>
              <a:rPr lang="en-US" sz="1400" dirty="0"/>
              <a:t>Finish[</a:t>
            </a:r>
            <a:r>
              <a:rPr lang="en-US" sz="1400" dirty="0" err="1"/>
              <a:t>i</a:t>
            </a:r>
            <a:r>
              <a:rPr lang="en-US" sz="1400" dirty="0"/>
              <a:t>] = false; for </a:t>
            </a:r>
            <a:r>
              <a:rPr lang="en-US" sz="1400" dirty="0" err="1"/>
              <a:t>i</a:t>
            </a:r>
            <a:r>
              <a:rPr lang="en-US" sz="1400" dirty="0"/>
              <a:t>=1, 2, 3, 4….n </a:t>
            </a:r>
          </a:p>
          <a:p>
            <a:pPr marL="0" indent="0">
              <a:lnSpc>
                <a:spcPct val="200000"/>
              </a:lnSpc>
              <a:buNone/>
            </a:pPr>
            <a:r>
              <a:rPr lang="en-US" sz="1400" dirty="0"/>
              <a:t>2) Find an </a:t>
            </a:r>
            <a:r>
              <a:rPr lang="en-US" sz="1400" dirty="0" err="1"/>
              <a:t>i</a:t>
            </a:r>
            <a:r>
              <a:rPr lang="en-US" sz="1400" dirty="0"/>
              <a:t> such that both</a:t>
            </a:r>
          </a:p>
          <a:p>
            <a:pPr marL="0" indent="0">
              <a:lnSpc>
                <a:spcPct val="200000"/>
              </a:lnSpc>
              <a:buNone/>
            </a:pPr>
            <a:r>
              <a:rPr lang="en-US" sz="1400" dirty="0"/>
              <a:t> a) Finish[</a:t>
            </a:r>
            <a:r>
              <a:rPr lang="en-US" sz="1400" dirty="0" err="1"/>
              <a:t>i</a:t>
            </a:r>
            <a:r>
              <a:rPr lang="en-US" sz="1400" dirty="0"/>
              <a:t>] = false </a:t>
            </a:r>
          </a:p>
          <a:p>
            <a:pPr marL="0" indent="0">
              <a:lnSpc>
                <a:spcPct val="200000"/>
              </a:lnSpc>
              <a:buNone/>
            </a:pPr>
            <a:r>
              <a:rPr lang="en-US" sz="1400" dirty="0"/>
              <a:t>b) </a:t>
            </a:r>
            <a:r>
              <a:rPr lang="en-US" sz="1400" dirty="0" err="1"/>
              <a:t>Needi</a:t>
            </a:r>
            <a:r>
              <a:rPr lang="en-US" sz="1400" dirty="0"/>
              <a:t> &lt;= Work if no such </a:t>
            </a:r>
            <a:r>
              <a:rPr lang="en-US" sz="1400" dirty="0" err="1"/>
              <a:t>i</a:t>
            </a:r>
            <a:r>
              <a:rPr lang="en-US" sz="1400" dirty="0"/>
              <a:t> exists </a:t>
            </a:r>
            <a:r>
              <a:rPr lang="en-US" sz="1400" dirty="0" err="1"/>
              <a:t>goto</a:t>
            </a:r>
            <a:r>
              <a:rPr lang="en-US" sz="1400" dirty="0"/>
              <a:t> step (4) </a:t>
            </a:r>
          </a:p>
          <a:p>
            <a:pPr marL="0" indent="0">
              <a:lnSpc>
                <a:spcPct val="200000"/>
              </a:lnSpc>
              <a:buNone/>
            </a:pPr>
            <a:r>
              <a:rPr lang="en-US" sz="1400" dirty="0"/>
              <a:t>3) Work = Work + Allocation[</a:t>
            </a:r>
            <a:r>
              <a:rPr lang="en-US" sz="1400" dirty="0" err="1"/>
              <a:t>i</a:t>
            </a:r>
            <a:r>
              <a:rPr lang="en-US" sz="1400" dirty="0"/>
              <a:t>] Finish[</a:t>
            </a:r>
            <a:r>
              <a:rPr lang="en-US" sz="1400" dirty="0" err="1"/>
              <a:t>i</a:t>
            </a:r>
            <a:r>
              <a:rPr lang="en-US" sz="1400" dirty="0"/>
              <a:t>] = true </a:t>
            </a:r>
            <a:r>
              <a:rPr lang="en-US" sz="1400" dirty="0" err="1"/>
              <a:t>goto</a:t>
            </a:r>
            <a:r>
              <a:rPr lang="en-US" sz="1400" dirty="0"/>
              <a:t> step (2)</a:t>
            </a:r>
          </a:p>
          <a:p>
            <a:pPr marL="0" indent="0">
              <a:lnSpc>
                <a:spcPct val="200000"/>
              </a:lnSpc>
              <a:buNone/>
            </a:pPr>
            <a:r>
              <a:rPr lang="en-US" sz="1400" dirty="0"/>
              <a:t> 4) if Finish [</a:t>
            </a:r>
            <a:r>
              <a:rPr lang="en-US" sz="1400" dirty="0" err="1"/>
              <a:t>i</a:t>
            </a:r>
            <a:r>
              <a:rPr lang="en-US" sz="1400" dirty="0"/>
              <a:t>] = true for all </a:t>
            </a:r>
            <a:r>
              <a:rPr lang="en-US" sz="1400" dirty="0" err="1"/>
              <a:t>i</a:t>
            </a:r>
            <a:r>
              <a:rPr lang="en-US" sz="1400" dirty="0"/>
              <a:t> then the system is in a safe state</a:t>
            </a:r>
            <a:endParaRPr lang="en-IN" dirty="0"/>
          </a:p>
        </p:txBody>
      </p:sp>
    </p:spTree>
    <p:extLst>
      <p:ext uri="{BB962C8B-B14F-4D97-AF65-F5344CB8AC3E}">
        <p14:creationId xmlns:p14="http://schemas.microsoft.com/office/powerpoint/2010/main" val="3136785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7861-721C-4BDB-A10E-B87D130BE457}"/>
              </a:ext>
            </a:extLst>
          </p:cNvPr>
          <p:cNvSpPr>
            <a:spLocks noGrp="1"/>
          </p:cNvSpPr>
          <p:nvPr>
            <p:ph type="title"/>
          </p:nvPr>
        </p:nvSpPr>
        <p:spPr/>
        <p:txBody>
          <a:bodyPr/>
          <a:lstStyle/>
          <a:p>
            <a:r>
              <a:rPr lang="en-US" dirty="0"/>
              <a:t>CODE:</a:t>
            </a:r>
            <a:endParaRPr lang="en-IN" dirty="0"/>
          </a:p>
        </p:txBody>
      </p:sp>
      <p:sp>
        <p:nvSpPr>
          <p:cNvPr id="8" name="TextBox 7">
            <a:extLst>
              <a:ext uri="{FF2B5EF4-FFF2-40B4-BE49-F238E27FC236}">
                <a16:creationId xmlns:a16="http://schemas.microsoft.com/office/drawing/2014/main" id="{5D3B64EF-D9B9-4D99-8E07-1833A20034C9}"/>
              </a:ext>
            </a:extLst>
          </p:cNvPr>
          <p:cNvSpPr txBox="1"/>
          <p:nvPr/>
        </p:nvSpPr>
        <p:spPr>
          <a:xfrm>
            <a:off x="446568" y="956197"/>
            <a:ext cx="4572000" cy="4185761"/>
          </a:xfrm>
          <a:prstGeom prst="rect">
            <a:avLst/>
          </a:prstGeom>
          <a:noFill/>
        </p:spPr>
        <p:txBody>
          <a:bodyPr wrap="square">
            <a:spAutoFit/>
          </a:bodyPr>
          <a:lstStyle/>
          <a:p>
            <a:pPr marL="0" indent="0">
              <a:buNone/>
            </a:pPr>
            <a:r>
              <a:rPr lang="en-IN" sz="1400" dirty="0"/>
              <a:t>#include&lt;stdio.h&gt;</a:t>
            </a:r>
          </a:p>
          <a:p>
            <a:pPr marL="0" indent="0">
              <a:buNone/>
            </a:pPr>
            <a:r>
              <a:rPr lang="en-IN" sz="1400" dirty="0"/>
              <a:t>int current[5][5], </a:t>
            </a:r>
            <a:r>
              <a:rPr lang="en-IN" sz="1400" dirty="0" err="1"/>
              <a:t>maximum_claim</a:t>
            </a:r>
            <a:r>
              <a:rPr lang="en-IN" sz="1400" dirty="0"/>
              <a:t>[5][5], available[5]; </a:t>
            </a:r>
          </a:p>
          <a:p>
            <a:pPr marL="0" indent="0">
              <a:buNone/>
            </a:pPr>
            <a:r>
              <a:rPr lang="en-IN" sz="1400" dirty="0"/>
              <a:t>int allocation[5] = {0, 0, 0, 0, 0}; </a:t>
            </a:r>
          </a:p>
          <a:p>
            <a:pPr marL="0" indent="0">
              <a:buNone/>
            </a:pPr>
            <a:r>
              <a:rPr lang="en-IN" sz="1400" dirty="0"/>
              <a:t>int </a:t>
            </a:r>
            <a:r>
              <a:rPr lang="en-IN" sz="1400" dirty="0" err="1"/>
              <a:t>maxres</a:t>
            </a:r>
            <a:r>
              <a:rPr lang="en-IN" sz="1400" dirty="0"/>
              <a:t>[5], running[5], safe = 0;</a:t>
            </a:r>
          </a:p>
          <a:p>
            <a:pPr marL="0" indent="0">
              <a:buNone/>
            </a:pPr>
            <a:r>
              <a:rPr lang="en-IN" sz="1400" dirty="0"/>
              <a:t> int counter = 0, </a:t>
            </a:r>
            <a:r>
              <a:rPr lang="en-IN" sz="1400" dirty="0" err="1"/>
              <a:t>i</a:t>
            </a:r>
            <a:r>
              <a:rPr lang="en-IN" sz="1400" dirty="0"/>
              <a:t>, j, exec, resources, processes, k = 1;</a:t>
            </a:r>
          </a:p>
          <a:p>
            <a:pPr marL="0" indent="0">
              <a:buNone/>
            </a:pPr>
            <a:r>
              <a:rPr lang="en-IN" sz="1400" dirty="0"/>
              <a:t> int main() { </a:t>
            </a:r>
          </a:p>
          <a:p>
            <a:pPr marL="0" indent="0">
              <a:buNone/>
            </a:pPr>
            <a:r>
              <a:rPr lang="en-IN" sz="1400" dirty="0" err="1"/>
              <a:t>printf</a:t>
            </a:r>
            <a:r>
              <a:rPr lang="en-IN" sz="1400" dirty="0"/>
              <a:t>("\</a:t>
            </a:r>
            <a:r>
              <a:rPr lang="en-IN" sz="1400" dirty="0" err="1"/>
              <a:t>nEnter</a:t>
            </a:r>
            <a:r>
              <a:rPr lang="en-IN" sz="1400" dirty="0"/>
              <a:t> number of processes: ");</a:t>
            </a:r>
          </a:p>
          <a:p>
            <a:pPr marL="0" indent="0">
              <a:buNone/>
            </a:pPr>
            <a:r>
              <a:rPr lang="en-IN" sz="1400" dirty="0"/>
              <a:t> </a:t>
            </a:r>
            <a:r>
              <a:rPr lang="en-IN" sz="1400" dirty="0" err="1"/>
              <a:t>scanf</a:t>
            </a:r>
            <a:r>
              <a:rPr lang="en-IN" sz="1400" dirty="0"/>
              <a:t>("%d", &amp;processes); </a:t>
            </a:r>
          </a:p>
          <a:p>
            <a:pPr marL="0" indent="0">
              <a:buNone/>
            </a:pPr>
            <a:r>
              <a:rPr lang="en-IN" sz="1400" dirty="0"/>
              <a:t>for (</a:t>
            </a:r>
            <a:r>
              <a:rPr lang="en-IN" sz="1400" dirty="0" err="1"/>
              <a:t>i</a:t>
            </a:r>
            <a:r>
              <a:rPr lang="en-IN" sz="1400" dirty="0"/>
              <a:t> = 0; </a:t>
            </a:r>
            <a:r>
              <a:rPr lang="en-IN" sz="1400" dirty="0" err="1"/>
              <a:t>i</a:t>
            </a:r>
            <a:r>
              <a:rPr lang="en-IN" sz="1400" dirty="0"/>
              <a:t> &lt; processes; </a:t>
            </a:r>
            <a:r>
              <a:rPr lang="en-IN" sz="1400" dirty="0" err="1"/>
              <a:t>i</a:t>
            </a:r>
            <a:r>
              <a:rPr lang="en-IN" sz="1400" dirty="0"/>
              <a:t>++) { </a:t>
            </a:r>
          </a:p>
          <a:p>
            <a:pPr marL="0" indent="0">
              <a:buNone/>
            </a:pPr>
            <a:r>
              <a:rPr lang="en-IN" sz="1400" dirty="0"/>
              <a:t>running[</a:t>
            </a:r>
            <a:r>
              <a:rPr lang="en-IN" sz="1400" dirty="0" err="1"/>
              <a:t>i</a:t>
            </a:r>
            <a:r>
              <a:rPr lang="en-IN" sz="1400" dirty="0"/>
              <a:t>] = 1; counter++;</a:t>
            </a:r>
          </a:p>
          <a:p>
            <a:pPr marL="0" indent="0">
              <a:buNone/>
            </a:pPr>
            <a:r>
              <a:rPr lang="en-IN" sz="1400" dirty="0"/>
              <a:t> } </a:t>
            </a:r>
            <a:r>
              <a:rPr lang="en-IN" sz="1400" dirty="0" err="1"/>
              <a:t>printf</a:t>
            </a:r>
            <a:r>
              <a:rPr lang="en-IN" sz="1400" dirty="0"/>
              <a:t>("\</a:t>
            </a:r>
            <a:r>
              <a:rPr lang="en-IN" sz="1400" dirty="0" err="1"/>
              <a:t>nEnter</a:t>
            </a:r>
            <a:r>
              <a:rPr lang="en-IN" sz="1400" dirty="0"/>
              <a:t> number of resources: "); </a:t>
            </a:r>
          </a:p>
          <a:p>
            <a:pPr marL="0" indent="0">
              <a:buNone/>
            </a:pPr>
            <a:r>
              <a:rPr lang="en-IN" sz="1400" dirty="0" err="1"/>
              <a:t>scanf</a:t>
            </a:r>
            <a:r>
              <a:rPr lang="en-IN" sz="1400" dirty="0"/>
              <a:t>("%d", &amp;resources);</a:t>
            </a:r>
          </a:p>
          <a:p>
            <a:pPr marL="0" indent="0">
              <a:buNone/>
            </a:pPr>
            <a:r>
              <a:rPr lang="en-IN" sz="1400" dirty="0"/>
              <a:t> </a:t>
            </a:r>
            <a:r>
              <a:rPr lang="en-IN" sz="1400" dirty="0" err="1"/>
              <a:t>printf</a:t>
            </a:r>
            <a:r>
              <a:rPr lang="en-IN" sz="1400" dirty="0"/>
              <a:t>("\</a:t>
            </a:r>
            <a:r>
              <a:rPr lang="en-IN" sz="1400" dirty="0" err="1"/>
              <a:t>nEnter</a:t>
            </a:r>
            <a:r>
              <a:rPr lang="en-IN" sz="1400" dirty="0"/>
              <a:t> Claim Vector:");</a:t>
            </a:r>
          </a:p>
          <a:p>
            <a:pPr marL="0" indent="0">
              <a:buNone/>
            </a:pPr>
            <a:r>
              <a:rPr lang="en-IN" sz="1400" dirty="0"/>
              <a:t> for (</a:t>
            </a:r>
            <a:r>
              <a:rPr lang="en-IN" sz="1400" dirty="0" err="1"/>
              <a:t>i</a:t>
            </a:r>
            <a:r>
              <a:rPr lang="en-IN" sz="1400" dirty="0"/>
              <a:t> = 0; </a:t>
            </a:r>
            <a:r>
              <a:rPr lang="en-IN" sz="1400" dirty="0" err="1"/>
              <a:t>i</a:t>
            </a:r>
            <a:r>
              <a:rPr lang="en-IN" sz="1400" dirty="0"/>
              <a:t> &lt; resources; </a:t>
            </a:r>
            <a:r>
              <a:rPr lang="en-IN" sz="1400" dirty="0" err="1"/>
              <a:t>i</a:t>
            </a:r>
            <a:r>
              <a:rPr lang="en-IN" sz="1400" dirty="0"/>
              <a:t>++) { </a:t>
            </a:r>
          </a:p>
          <a:p>
            <a:pPr marL="0" indent="0">
              <a:buNone/>
            </a:pPr>
            <a:r>
              <a:rPr lang="en-IN" sz="1400" dirty="0" err="1"/>
              <a:t>scanf</a:t>
            </a:r>
            <a:r>
              <a:rPr lang="en-IN" sz="1400" dirty="0"/>
              <a:t>("%d", &amp;</a:t>
            </a:r>
            <a:r>
              <a:rPr lang="en-IN" sz="1400" dirty="0" err="1"/>
              <a:t>maxres</a:t>
            </a:r>
            <a:r>
              <a:rPr lang="en-IN" sz="1400" dirty="0"/>
              <a:t>[</a:t>
            </a:r>
            <a:r>
              <a:rPr lang="en-IN" sz="1400" dirty="0" err="1"/>
              <a:t>i</a:t>
            </a:r>
            <a:r>
              <a:rPr lang="en-IN" sz="1400" dirty="0"/>
              <a:t>]); } </a:t>
            </a:r>
          </a:p>
          <a:p>
            <a:pPr marL="0" indent="0">
              <a:buNone/>
            </a:pPr>
            <a:r>
              <a:rPr lang="en-IN" sz="1400" dirty="0" err="1"/>
              <a:t>printf</a:t>
            </a:r>
            <a:r>
              <a:rPr lang="en-IN" sz="1400" dirty="0"/>
              <a:t>("\</a:t>
            </a:r>
            <a:r>
              <a:rPr lang="en-IN" sz="1400" dirty="0" err="1"/>
              <a:t>nEnter</a:t>
            </a:r>
            <a:r>
              <a:rPr lang="en-IN" sz="1400" dirty="0"/>
              <a:t> Allocated Resource Table:\n");</a:t>
            </a:r>
          </a:p>
          <a:p>
            <a:pPr marL="0" indent="0">
              <a:buNone/>
            </a:pPr>
            <a:r>
              <a:rPr lang="en-IN" sz="1400" dirty="0"/>
              <a:t> for (</a:t>
            </a:r>
            <a:r>
              <a:rPr lang="en-IN" sz="1400" dirty="0" err="1"/>
              <a:t>i</a:t>
            </a:r>
            <a:r>
              <a:rPr lang="en-IN" sz="1400" dirty="0"/>
              <a:t> = 0; </a:t>
            </a:r>
            <a:r>
              <a:rPr lang="en-IN" sz="1400" dirty="0" err="1"/>
              <a:t>i</a:t>
            </a:r>
            <a:r>
              <a:rPr lang="en-IN" sz="1400" dirty="0"/>
              <a:t> &lt; processes; </a:t>
            </a:r>
            <a:r>
              <a:rPr lang="en-IN" sz="1400" dirty="0" err="1"/>
              <a:t>i</a:t>
            </a:r>
            <a:r>
              <a:rPr lang="en-IN" sz="1400" dirty="0"/>
              <a:t>++) {</a:t>
            </a:r>
          </a:p>
          <a:p>
            <a:pPr marL="0" indent="0">
              <a:buNone/>
            </a:pPr>
            <a:r>
              <a:rPr lang="en-IN" sz="1400" dirty="0"/>
              <a:t> for(j = 0; j &lt; resources; </a:t>
            </a:r>
            <a:r>
              <a:rPr lang="en-IN" sz="1400" dirty="0" err="1"/>
              <a:t>j++</a:t>
            </a:r>
            <a:r>
              <a:rPr lang="en-IN" sz="1400" dirty="0"/>
              <a:t>) { </a:t>
            </a:r>
            <a:r>
              <a:rPr lang="en-IN" sz="1400" dirty="0" err="1"/>
              <a:t>scanf</a:t>
            </a:r>
            <a:r>
              <a:rPr lang="en-IN" sz="1400" dirty="0"/>
              <a:t>("%d", &amp;current[</a:t>
            </a:r>
            <a:r>
              <a:rPr lang="en-IN" sz="1400" dirty="0" err="1"/>
              <a:t>i</a:t>
            </a:r>
            <a:r>
              <a:rPr lang="en-IN" sz="1400" dirty="0"/>
              <a:t>][j]); } }</a:t>
            </a:r>
          </a:p>
        </p:txBody>
      </p:sp>
    </p:spTree>
    <p:extLst>
      <p:ext uri="{BB962C8B-B14F-4D97-AF65-F5344CB8AC3E}">
        <p14:creationId xmlns:p14="http://schemas.microsoft.com/office/powerpoint/2010/main" val="348736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E8261C-CE47-4C8C-9B47-781F79C39F48}"/>
              </a:ext>
            </a:extLst>
          </p:cNvPr>
          <p:cNvSpPr txBox="1"/>
          <p:nvPr/>
        </p:nvSpPr>
        <p:spPr>
          <a:xfrm>
            <a:off x="233916" y="311408"/>
            <a:ext cx="4572000" cy="4832092"/>
          </a:xfrm>
          <a:prstGeom prst="rect">
            <a:avLst/>
          </a:prstGeom>
          <a:noFill/>
        </p:spPr>
        <p:txBody>
          <a:bodyPr wrap="square">
            <a:spAutoFit/>
          </a:bodyPr>
          <a:lstStyle/>
          <a:p>
            <a:pPr marL="0" indent="0">
              <a:buNone/>
            </a:pPr>
            <a:r>
              <a:rPr lang="en-IN" sz="1400" dirty="0" err="1"/>
              <a:t>printf</a:t>
            </a:r>
            <a:r>
              <a:rPr lang="en-IN" sz="1400" dirty="0"/>
              <a:t>("\</a:t>
            </a:r>
            <a:r>
              <a:rPr lang="en-IN" sz="1400" dirty="0" err="1"/>
              <a:t>nEnter</a:t>
            </a:r>
            <a:r>
              <a:rPr lang="en-IN" sz="1400" dirty="0"/>
              <a:t> Maximum Claim Table:\n"); </a:t>
            </a:r>
          </a:p>
          <a:p>
            <a:pPr marL="0" indent="0">
              <a:buNone/>
            </a:pPr>
            <a:r>
              <a:rPr lang="en-IN" sz="1400" dirty="0"/>
              <a:t>for (</a:t>
            </a:r>
            <a:r>
              <a:rPr lang="en-IN" sz="1400" dirty="0" err="1"/>
              <a:t>i</a:t>
            </a:r>
            <a:r>
              <a:rPr lang="en-IN" sz="1400" dirty="0"/>
              <a:t> = 0; </a:t>
            </a:r>
            <a:r>
              <a:rPr lang="en-IN" sz="1400" dirty="0" err="1"/>
              <a:t>i</a:t>
            </a:r>
            <a:r>
              <a:rPr lang="en-IN" sz="1400" dirty="0"/>
              <a:t> &lt; processes; </a:t>
            </a:r>
            <a:r>
              <a:rPr lang="en-IN" sz="1400" dirty="0" err="1"/>
              <a:t>i</a:t>
            </a:r>
            <a:r>
              <a:rPr lang="en-IN" sz="1400" dirty="0"/>
              <a:t>++) {</a:t>
            </a:r>
          </a:p>
          <a:p>
            <a:pPr marL="0" indent="0">
              <a:buNone/>
            </a:pPr>
            <a:r>
              <a:rPr lang="en-IN" sz="1400" dirty="0"/>
              <a:t> for(j = 0; j &lt; resources; </a:t>
            </a:r>
            <a:r>
              <a:rPr lang="en-IN" sz="1400" dirty="0" err="1"/>
              <a:t>j++</a:t>
            </a:r>
            <a:r>
              <a:rPr lang="en-IN" sz="1400" dirty="0"/>
              <a:t>) { </a:t>
            </a:r>
          </a:p>
          <a:p>
            <a:pPr marL="0" indent="0">
              <a:buNone/>
            </a:pPr>
            <a:r>
              <a:rPr lang="en-IN" sz="1400" dirty="0" err="1"/>
              <a:t>scanf</a:t>
            </a:r>
            <a:r>
              <a:rPr lang="en-IN" sz="1400" dirty="0"/>
              <a:t>("%d", &amp;</a:t>
            </a:r>
            <a:r>
              <a:rPr lang="en-IN" sz="1400" dirty="0" err="1"/>
              <a:t>maximum_claim</a:t>
            </a:r>
            <a:r>
              <a:rPr lang="en-IN" sz="1400" dirty="0"/>
              <a:t>[</a:t>
            </a:r>
            <a:r>
              <a:rPr lang="en-IN" sz="1400" dirty="0" err="1"/>
              <a:t>i</a:t>
            </a:r>
            <a:r>
              <a:rPr lang="en-IN" sz="1400" dirty="0"/>
              <a:t>][j]); } }</a:t>
            </a:r>
          </a:p>
          <a:p>
            <a:pPr marL="0" indent="0">
              <a:buNone/>
            </a:pPr>
            <a:r>
              <a:rPr lang="en-IN" sz="1400" dirty="0"/>
              <a:t> </a:t>
            </a:r>
            <a:r>
              <a:rPr lang="en-IN" sz="1400" dirty="0" err="1"/>
              <a:t>printf</a:t>
            </a:r>
            <a:r>
              <a:rPr lang="en-IN" sz="1400" dirty="0"/>
              <a:t>("\</a:t>
            </a:r>
            <a:r>
              <a:rPr lang="en-IN" sz="1400" dirty="0" err="1"/>
              <a:t>nThe</a:t>
            </a:r>
            <a:r>
              <a:rPr lang="en-IN" sz="1400" dirty="0"/>
              <a:t> Claim Vector is: "); </a:t>
            </a:r>
          </a:p>
          <a:p>
            <a:pPr marL="0" indent="0">
              <a:buNone/>
            </a:pPr>
            <a:r>
              <a:rPr lang="en-IN" sz="1400" dirty="0"/>
              <a:t>for (</a:t>
            </a:r>
            <a:r>
              <a:rPr lang="en-IN" sz="1400" dirty="0" err="1"/>
              <a:t>i</a:t>
            </a:r>
            <a:r>
              <a:rPr lang="en-IN" sz="1400" dirty="0"/>
              <a:t> = 0; </a:t>
            </a:r>
            <a:r>
              <a:rPr lang="en-IN" sz="1400" dirty="0" err="1"/>
              <a:t>i</a:t>
            </a:r>
            <a:r>
              <a:rPr lang="en-IN" sz="1400" dirty="0"/>
              <a:t> &lt; resources; </a:t>
            </a:r>
            <a:r>
              <a:rPr lang="en-IN" sz="1400" dirty="0" err="1"/>
              <a:t>i</a:t>
            </a:r>
            <a:r>
              <a:rPr lang="en-IN" sz="1400" dirty="0"/>
              <a:t>++) { </a:t>
            </a:r>
          </a:p>
          <a:p>
            <a:pPr marL="0" indent="0">
              <a:buNone/>
            </a:pPr>
            <a:r>
              <a:rPr lang="en-IN" sz="1400" dirty="0" err="1"/>
              <a:t>printf</a:t>
            </a:r>
            <a:r>
              <a:rPr lang="en-IN" sz="1400" dirty="0"/>
              <a:t>("\</a:t>
            </a:r>
            <a:r>
              <a:rPr lang="en-IN" sz="1400" dirty="0" err="1"/>
              <a:t>t%d</a:t>
            </a:r>
            <a:r>
              <a:rPr lang="en-IN" sz="1400" dirty="0"/>
              <a:t>", </a:t>
            </a:r>
            <a:r>
              <a:rPr lang="en-IN" sz="1400" dirty="0" err="1"/>
              <a:t>maxres</a:t>
            </a:r>
            <a:r>
              <a:rPr lang="en-IN" sz="1400" dirty="0"/>
              <a:t>[</a:t>
            </a:r>
            <a:r>
              <a:rPr lang="en-IN" sz="1400" dirty="0" err="1"/>
              <a:t>i</a:t>
            </a:r>
            <a:r>
              <a:rPr lang="en-IN" sz="1400" dirty="0"/>
              <a:t>]); } </a:t>
            </a:r>
          </a:p>
          <a:p>
            <a:pPr marL="0" indent="0">
              <a:buNone/>
            </a:pPr>
            <a:r>
              <a:rPr lang="en-IN" sz="1400" dirty="0" err="1"/>
              <a:t>printf</a:t>
            </a:r>
            <a:r>
              <a:rPr lang="en-IN" sz="1400" dirty="0"/>
              <a:t>("\</a:t>
            </a:r>
            <a:r>
              <a:rPr lang="en-IN" sz="1400" dirty="0" err="1"/>
              <a:t>nThe</a:t>
            </a:r>
            <a:r>
              <a:rPr lang="en-IN" sz="1400" dirty="0"/>
              <a:t> Allocated Resource Table:\n");</a:t>
            </a:r>
          </a:p>
          <a:p>
            <a:pPr marL="0" indent="0">
              <a:buNone/>
            </a:pPr>
            <a:r>
              <a:rPr lang="en-IN" sz="1400" dirty="0"/>
              <a:t> for (</a:t>
            </a:r>
            <a:r>
              <a:rPr lang="en-IN" sz="1400" dirty="0" err="1"/>
              <a:t>i</a:t>
            </a:r>
            <a:r>
              <a:rPr lang="en-IN" sz="1400" dirty="0"/>
              <a:t> = 0; </a:t>
            </a:r>
            <a:r>
              <a:rPr lang="en-IN" sz="1400" dirty="0" err="1"/>
              <a:t>i</a:t>
            </a:r>
            <a:r>
              <a:rPr lang="en-IN" sz="1400" dirty="0"/>
              <a:t> &lt; processes; </a:t>
            </a:r>
            <a:r>
              <a:rPr lang="en-IN" sz="1400" dirty="0" err="1"/>
              <a:t>i</a:t>
            </a:r>
            <a:r>
              <a:rPr lang="en-IN" sz="1400" dirty="0"/>
              <a:t>++) { </a:t>
            </a:r>
          </a:p>
          <a:p>
            <a:pPr marL="0" indent="0">
              <a:buNone/>
            </a:pPr>
            <a:r>
              <a:rPr lang="en-IN" sz="1400" dirty="0"/>
              <a:t>for (j = 0; j &lt; resources; </a:t>
            </a:r>
            <a:r>
              <a:rPr lang="en-IN" sz="1400" dirty="0" err="1"/>
              <a:t>j++</a:t>
            </a:r>
            <a:r>
              <a:rPr lang="en-IN" sz="1400" dirty="0"/>
              <a:t>) { </a:t>
            </a:r>
          </a:p>
          <a:p>
            <a:pPr marL="0" indent="0">
              <a:buNone/>
            </a:pPr>
            <a:r>
              <a:rPr lang="en-IN" sz="1400" dirty="0" err="1"/>
              <a:t>printf</a:t>
            </a:r>
            <a:r>
              <a:rPr lang="en-IN" sz="1400" dirty="0"/>
              <a:t>("\</a:t>
            </a:r>
            <a:r>
              <a:rPr lang="en-IN" sz="1400" dirty="0" err="1"/>
              <a:t>t%d</a:t>
            </a:r>
            <a:r>
              <a:rPr lang="en-IN" sz="1400" dirty="0"/>
              <a:t>", current[</a:t>
            </a:r>
            <a:r>
              <a:rPr lang="en-IN" sz="1400" dirty="0" err="1"/>
              <a:t>i</a:t>
            </a:r>
            <a:r>
              <a:rPr lang="en-IN" sz="1400" dirty="0"/>
              <a:t>][j]); } </a:t>
            </a:r>
          </a:p>
          <a:p>
            <a:pPr marL="0" indent="0">
              <a:buNone/>
            </a:pPr>
            <a:r>
              <a:rPr lang="en-IN" sz="1400" dirty="0" err="1"/>
              <a:t>printf</a:t>
            </a:r>
            <a:r>
              <a:rPr lang="en-IN" sz="1400" dirty="0"/>
              <a:t>("\n"); } </a:t>
            </a:r>
          </a:p>
          <a:p>
            <a:pPr marL="0" indent="0">
              <a:buNone/>
            </a:pPr>
            <a:r>
              <a:rPr lang="en-IN" sz="1400" dirty="0" err="1"/>
              <a:t>printf</a:t>
            </a:r>
            <a:r>
              <a:rPr lang="en-IN" sz="1400" dirty="0"/>
              <a:t>("\</a:t>
            </a:r>
            <a:r>
              <a:rPr lang="en-IN" sz="1400" dirty="0" err="1"/>
              <a:t>nThe</a:t>
            </a:r>
            <a:r>
              <a:rPr lang="en-IN" sz="1400" dirty="0"/>
              <a:t> Maximum Claim Table:\n");</a:t>
            </a:r>
          </a:p>
          <a:p>
            <a:pPr marL="0" indent="0">
              <a:buNone/>
            </a:pPr>
            <a:r>
              <a:rPr lang="en-IN" sz="1400" dirty="0"/>
              <a:t> for (</a:t>
            </a:r>
            <a:r>
              <a:rPr lang="en-IN" sz="1400" dirty="0" err="1"/>
              <a:t>i</a:t>
            </a:r>
            <a:r>
              <a:rPr lang="en-IN" sz="1400" dirty="0"/>
              <a:t> = 0; </a:t>
            </a:r>
            <a:r>
              <a:rPr lang="en-IN" sz="1400" dirty="0" err="1"/>
              <a:t>i</a:t>
            </a:r>
            <a:r>
              <a:rPr lang="en-IN" sz="1400" dirty="0"/>
              <a:t> &lt; processes; </a:t>
            </a:r>
            <a:r>
              <a:rPr lang="en-IN" sz="1400" dirty="0" err="1"/>
              <a:t>i</a:t>
            </a:r>
            <a:r>
              <a:rPr lang="en-IN" sz="1400" dirty="0"/>
              <a:t>++) { </a:t>
            </a:r>
          </a:p>
          <a:p>
            <a:pPr marL="0" indent="0">
              <a:buNone/>
            </a:pPr>
            <a:r>
              <a:rPr lang="en-IN" sz="1400" dirty="0"/>
              <a:t>for (j = 0; j &lt; resources; </a:t>
            </a:r>
            <a:r>
              <a:rPr lang="en-IN" sz="1400" dirty="0" err="1"/>
              <a:t>j++</a:t>
            </a:r>
            <a:r>
              <a:rPr lang="en-IN" sz="1400" dirty="0"/>
              <a:t>) { </a:t>
            </a:r>
          </a:p>
          <a:p>
            <a:pPr marL="0" indent="0">
              <a:buNone/>
            </a:pPr>
            <a:r>
              <a:rPr lang="en-IN" sz="1400" dirty="0" err="1"/>
              <a:t>printf</a:t>
            </a:r>
            <a:r>
              <a:rPr lang="en-IN" sz="1400" dirty="0"/>
              <a:t>("\</a:t>
            </a:r>
            <a:r>
              <a:rPr lang="en-IN" sz="1400" dirty="0" err="1"/>
              <a:t>t%d</a:t>
            </a:r>
            <a:r>
              <a:rPr lang="en-IN" sz="1400" dirty="0"/>
              <a:t>", </a:t>
            </a:r>
            <a:r>
              <a:rPr lang="en-IN" sz="1400" dirty="0" err="1"/>
              <a:t>maximum_claim</a:t>
            </a:r>
            <a:r>
              <a:rPr lang="en-IN" sz="1400" dirty="0"/>
              <a:t>[</a:t>
            </a:r>
            <a:r>
              <a:rPr lang="en-IN" sz="1400" dirty="0" err="1"/>
              <a:t>i</a:t>
            </a:r>
            <a:r>
              <a:rPr lang="en-IN" sz="1400" dirty="0"/>
              <a:t>][j]); } </a:t>
            </a:r>
          </a:p>
          <a:p>
            <a:pPr marL="0" indent="0">
              <a:buNone/>
            </a:pPr>
            <a:r>
              <a:rPr lang="en-IN" sz="1400" dirty="0" err="1"/>
              <a:t>printf</a:t>
            </a:r>
            <a:r>
              <a:rPr lang="en-IN" sz="1400" dirty="0"/>
              <a:t>("\n"); } </a:t>
            </a:r>
          </a:p>
          <a:p>
            <a:pPr marL="0" indent="0">
              <a:buNone/>
            </a:pPr>
            <a:r>
              <a:rPr lang="en-IN" sz="1400" dirty="0"/>
              <a:t>for (</a:t>
            </a:r>
            <a:r>
              <a:rPr lang="en-IN" sz="1400" dirty="0" err="1"/>
              <a:t>i</a:t>
            </a:r>
            <a:r>
              <a:rPr lang="en-IN" sz="1400" dirty="0"/>
              <a:t> = 0; </a:t>
            </a:r>
            <a:r>
              <a:rPr lang="en-IN" sz="1400" dirty="0" err="1"/>
              <a:t>i</a:t>
            </a:r>
            <a:r>
              <a:rPr lang="en-IN" sz="1400" dirty="0"/>
              <a:t> &lt; processes; </a:t>
            </a:r>
            <a:r>
              <a:rPr lang="en-IN" sz="1400" dirty="0" err="1"/>
              <a:t>i</a:t>
            </a:r>
            <a:r>
              <a:rPr lang="en-IN" sz="1400" dirty="0"/>
              <a:t>++) {</a:t>
            </a:r>
          </a:p>
          <a:p>
            <a:pPr marL="0" indent="0">
              <a:buNone/>
            </a:pPr>
            <a:r>
              <a:rPr lang="en-IN" sz="1400" dirty="0"/>
              <a:t> for (j = 0; j &lt; resources; </a:t>
            </a:r>
            <a:r>
              <a:rPr lang="en-IN" sz="1400" dirty="0" err="1"/>
              <a:t>j++</a:t>
            </a:r>
            <a:r>
              <a:rPr lang="en-IN" sz="1400" dirty="0"/>
              <a:t>) { </a:t>
            </a:r>
          </a:p>
          <a:p>
            <a:pPr marL="0" indent="0">
              <a:buNone/>
            </a:pPr>
            <a:r>
              <a:rPr lang="en-IN" sz="1400" dirty="0"/>
              <a:t>allocation[j] += current[</a:t>
            </a:r>
            <a:r>
              <a:rPr lang="en-IN" sz="1400" dirty="0" err="1"/>
              <a:t>i</a:t>
            </a:r>
            <a:r>
              <a:rPr lang="en-IN" sz="1400" dirty="0"/>
              <a:t>][j]; } } </a:t>
            </a:r>
          </a:p>
          <a:p>
            <a:pPr marL="0" indent="0">
              <a:buNone/>
            </a:pPr>
            <a:r>
              <a:rPr lang="en-IN" sz="1400" dirty="0" err="1"/>
              <a:t>printf</a:t>
            </a:r>
            <a:r>
              <a:rPr lang="en-IN" sz="1400" dirty="0"/>
              <a:t>("\</a:t>
            </a:r>
            <a:r>
              <a:rPr lang="en-IN" sz="1400" dirty="0" err="1"/>
              <a:t>nAllocated</a:t>
            </a:r>
            <a:r>
              <a:rPr lang="en-IN" sz="1400" dirty="0"/>
              <a:t> resources:");</a:t>
            </a:r>
          </a:p>
          <a:p>
            <a:pPr marL="0" indent="0">
              <a:buNone/>
            </a:pPr>
            <a:r>
              <a:rPr lang="en-IN" sz="1400" dirty="0"/>
              <a:t> </a:t>
            </a:r>
          </a:p>
        </p:txBody>
      </p:sp>
    </p:spTree>
    <p:extLst>
      <p:ext uri="{BB962C8B-B14F-4D97-AF65-F5344CB8AC3E}">
        <p14:creationId xmlns:p14="http://schemas.microsoft.com/office/powerpoint/2010/main" val="659194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BF1901-C649-437C-89EC-893F6EFC38A4}"/>
              </a:ext>
            </a:extLst>
          </p:cNvPr>
          <p:cNvSpPr txBox="1"/>
          <p:nvPr/>
        </p:nvSpPr>
        <p:spPr>
          <a:xfrm>
            <a:off x="223284" y="186676"/>
            <a:ext cx="4572000" cy="4899868"/>
          </a:xfrm>
          <a:prstGeom prst="rect">
            <a:avLst/>
          </a:prstGeom>
          <a:noFill/>
        </p:spPr>
        <p:txBody>
          <a:bodyPr wrap="square">
            <a:spAutoFit/>
          </a:bodyPr>
          <a:lstStyle/>
          <a:p>
            <a:pPr marL="0" indent="0">
              <a:lnSpc>
                <a:spcPct val="150000"/>
              </a:lnSpc>
              <a:buNone/>
            </a:pPr>
            <a:r>
              <a:rPr lang="en-IN" sz="1400" dirty="0"/>
              <a:t>for (</a:t>
            </a:r>
            <a:r>
              <a:rPr lang="en-IN" sz="1400" dirty="0" err="1"/>
              <a:t>i</a:t>
            </a:r>
            <a:r>
              <a:rPr lang="en-IN" sz="1400" dirty="0"/>
              <a:t> = 0; </a:t>
            </a:r>
            <a:r>
              <a:rPr lang="en-IN" sz="1400" dirty="0" err="1"/>
              <a:t>i</a:t>
            </a:r>
            <a:r>
              <a:rPr lang="en-IN" sz="1400" dirty="0"/>
              <a:t> &lt; resources; </a:t>
            </a:r>
            <a:r>
              <a:rPr lang="en-IN" sz="1400" dirty="0" err="1"/>
              <a:t>i</a:t>
            </a:r>
            <a:r>
              <a:rPr lang="en-IN" sz="1400" dirty="0"/>
              <a:t>++) </a:t>
            </a:r>
          </a:p>
          <a:p>
            <a:pPr marL="0" indent="0">
              <a:lnSpc>
                <a:spcPct val="150000"/>
              </a:lnSpc>
              <a:buNone/>
            </a:pPr>
            <a:r>
              <a:rPr lang="en-IN" sz="1400" dirty="0"/>
              <a:t>{ </a:t>
            </a:r>
            <a:r>
              <a:rPr lang="en-IN" sz="1400" dirty="0" err="1"/>
              <a:t>printf</a:t>
            </a:r>
            <a:r>
              <a:rPr lang="en-IN" sz="1400" dirty="0"/>
              <a:t>("\</a:t>
            </a:r>
            <a:r>
              <a:rPr lang="en-IN" sz="1400" dirty="0" err="1"/>
              <a:t>t%d</a:t>
            </a:r>
            <a:r>
              <a:rPr lang="en-IN" sz="1400" dirty="0"/>
              <a:t>", allocation[</a:t>
            </a:r>
            <a:r>
              <a:rPr lang="en-IN" sz="1400" dirty="0" err="1"/>
              <a:t>i</a:t>
            </a:r>
            <a:r>
              <a:rPr lang="en-IN" sz="1400" dirty="0"/>
              <a:t>]); }</a:t>
            </a:r>
          </a:p>
          <a:p>
            <a:pPr marL="0" indent="0">
              <a:lnSpc>
                <a:spcPct val="150000"/>
              </a:lnSpc>
              <a:buNone/>
            </a:pPr>
            <a:r>
              <a:rPr lang="en-IN" sz="1400" dirty="0"/>
              <a:t> for (</a:t>
            </a:r>
            <a:r>
              <a:rPr lang="en-IN" sz="1400" dirty="0" err="1"/>
              <a:t>i</a:t>
            </a:r>
            <a:r>
              <a:rPr lang="en-IN" sz="1400" dirty="0"/>
              <a:t> = 0; </a:t>
            </a:r>
            <a:r>
              <a:rPr lang="en-IN" sz="1400" dirty="0" err="1"/>
              <a:t>i</a:t>
            </a:r>
            <a:r>
              <a:rPr lang="en-IN" sz="1400" dirty="0"/>
              <a:t> &lt; resources; </a:t>
            </a:r>
            <a:r>
              <a:rPr lang="en-IN" sz="1400" dirty="0" err="1"/>
              <a:t>i</a:t>
            </a:r>
            <a:r>
              <a:rPr lang="en-IN" sz="1400" dirty="0"/>
              <a:t>++)</a:t>
            </a:r>
          </a:p>
          <a:p>
            <a:pPr marL="0" indent="0">
              <a:lnSpc>
                <a:spcPct val="150000"/>
              </a:lnSpc>
              <a:buNone/>
            </a:pPr>
            <a:r>
              <a:rPr lang="en-IN" sz="1400" dirty="0"/>
              <a:t>{ available[</a:t>
            </a:r>
            <a:r>
              <a:rPr lang="en-IN" sz="1400" dirty="0" err="1"/>
              <a:t>i</a:t>
            </a:r>
            <a:r>
              <a:rPr lang="en-IN" sz="1400" dirty="0"/>
              <a:t>] = </a:t>
            </a:r>
            <a:r>
              <a:rPr lang="en-IN" sz="1400" dirty="0" err="1"/>
              <a:t>maxres</a:t>
            </a:r>
            <a:r>
              <a:rPr lang="en-IN" sz="1400" dirty="0"/>
              <a:t>[</a:t>
            </a:r>
            <a:r>
              <a:rPr lang="en-IN" sz="1400" dirty="0" err="1"/>
              <a:t>i</a:t>
            </a:r>
            <a:r>
              <a:rPr lang="en-IN" sz="1400" dirty="0"/>
              <a:t>] - allocation[</a:t>
            </a:r>
            <a:r>
              <a:rPr lang="en-IN" sz="1400" dirty="0" err="1"/>
              <a:t>i</a:t>
            </a:r>
            <a:r>
              <a:rPr lang="en-IN" sz="1400" dirty="0"/>
              <a:t>];</a:t>
            </a:r>
          </a:p>
          <a:p>
            <a:pPr marL="0" indent="0">
              <a:lnSpc>
                <a:spcPct val="150000"/>
              </a:lnSpc>
              <a:buNone/>
            </a:pPr>
            <a:r>
              <a:rPr lang="en-IN" sz="1400" dirty="0"/>
              <a:t> } </a:t>
            </a:r>
            <a:r>
              <a:rPr lang="en-IN" sz="1400" dirty="0" err="1"/>
              <a:t>printf</a:t>
            </a:r>
            <a:r>
              <a:rPr lang="en-IN" sz="1400" dirty="0"/>
              <a:t>("\</a:t>
            </a:r>
            <a:r>
              <a:rPr lang="en-IN" sz="1400" dirty="0" err="1"/>
              <a:t>nAvailable</a:t>
            </a:r>
            <a:r>
              <a:rPr lang="en-IN" sz="1400" dirty="0"/>
              <a:t> resources:");</a:t>
            </a:r>
          </a:p>
          <a:p>
            <a:pPr marL="0" indent="0">
              <a:lnSpc>
                <a:spcPct val="150000"/>
              </a:lnSpc>
              <a:buNone/>
            </a:pPr>
            <a:r>
              <a:rPr lang="en-IN" sz="1400" dirty="0"/>
              <a:t> for (</a:t>
            </a:r>
            <a:r>
              <a:rPr lang="en-IN" sz="1400" dirty="0" err="1"/>
              <a:t>i</a:t>
            </a:r>
            <a:r>
              <a:rPr lang="en-IN" sz="1400" dirty="0"/>
              <a:t> = 0; </a:t>
            </a:r>
            <a:r>
              <a:rPr lang="en-IN" sz="1400" dirty="0" err="1"/>
              <a:t>i</a:t>
            </a:r>
            <a:r>
              <a:rPr lang="en-IN" sz="1400" dirty="0"/>
              <a:t> &lt; resources; </a:t>
            </a:r>
            <a:r>
              <a:rPr lang="en-IN" sz="1400" dirty="0" err="1"/>
              <a:t>i</a:t>
            </a:r>
            <a:r>
              <a:rPr lang="en-IN" sz="1400" dirty="0"/>
              <a:t>++) { </a:t>
            </a:r>
            <a:r>
              <a:rPr lang="en-IN" sz="1400" dirty="0" err="1"/>
              <a:t>printf</a:t>
            </a:r>
            <a:r>
              <a:rPr lang="en-IN" sz="1400" dirty="0"/>
              <a:t>("\</a:t>
            </a:r>
            <a:r>
              <a:rPr lang="en-IN" sz="1400" dirty="0" err="1"/>
              <a:t>t%d</a:t>
            </a:r>
            <a:r>
              <a:rPr lang="en-IN" sz="1400" dirty="0"/>
              <a:t>", available[</a:t>
            </a:r>
            <a:r>
              <a:rPr lang="en-IN" sz="1400" dirty="0" err="1"/>
              <a:t>i</a:t>
            </a:r>
            <a:r>
              <a:rPr lang="en-IN" sz="1400" dirty="0"/>
              <a:t>]); } </a:t>
            </a:r>
            <a:r>
              <a:rPr lang="en-IN" sz="1400" dirty="0" err="1"/>
              <a:t>printf</a:t>
            </a:r>
            <a:r>
              <a:rPr lang="en-IN" sz="1400" dirty="0"/>
              <a:t>("\n");</a:t>
            </a:r>
          </a:p>
          <a:p>
            <a:pPr marL="0" indent="0">
              <a:lnSpc>
                <a:spcPct val="150000"/>
              </a:lnSpc>
              <a:buNone/>
            </a:pPr>
            <a:r>
              <a:rPr lang="en-IN" sz="1400" dirty="0"/>
              <a:t>while (counter != 0) { </a:t>
            </a:r>
          </a:p>
          <a:p>
            <a:pPr marL="0" indent="0">
              <a:lnSpc>
                <a:spcPct val="150000"/>
              </a:lnSpc>
              <a:buNone/>
            </a:pPr>
            <a:r>
              <a:rPr lang="en-IN" sz="1400" dirty="0"/>
              <a:t>safe = 0; for (</a:t>
            </a:r>
            <a:r>
              <a:rPr lang="en-IN" sz="1400" dirty="0" err="1"/>
              <a:t>i</a:t>
            </a:r>
            <a:r>
              <a:rPr lang="en-IN" sz="1400" dirty="0"/>
              <a:t> = 0; </a:t>
            </a:r>
            <a:r>
              <a:rPr lang="en-IN" sz="1400" dirty="0" err="1"/>
              <a:t>i</a:t>
            </a:r>
            <a:r>
              <a:rPr lang="en-IN" sz="1400" dirty="0"/>
              <a:t> &lt; processes; </a:t>
            </a:r>
            <a:r>
              <a:rPr lang="en-IN" sz="1400" dirty="0" err="1"/>
              <a:t>i</a:t>
            </a:r>
            <a:r>
              <a:rPr lang="en-IN" sz="1400" dirty="0"/>
              <a:t>++)</a:t>
            </a:r>
          </a:p>
          <a:p>
            <a:pPr marL="0" indent="0">
              <a:lnSpc>
                <a:spcPct val="150000"/>
              </a:lnSpc>
              <a:buNone/>
            </a:pPr>
            <a:r>
              <a:rPr lang="en-IN" sz="1400" dirty="0"/>
              <a:t> { if (running[</a:t>
            </a:r>
            <a:r>
              <a:rPr lang="en-IN" sz="1400" dirty="0" err="1"/>
              <a:t>i</a:t>
            </a:r>
            <a:r>
              <a:rPr lang="en-IN" sz="1400" dirty="0"/>
              <a:t>]) { </a:t>
            </a:r>
          </a:p>
          <a:p>
            <a:pPr marL="0" indent="0">
              <a:lnSpc>
                <a:spcPct val="150000"/>
              </a:lnSpc>
              <a:buNone/>
            </a:pPr>
            <a:r>
              <a:rPr lang="en-IN" sz="1400" dirty="0"/>
              <a:t>exec = 1; </a:t>
            </a:r>
          </a:p>
          <a:p>
            <a:pPr marL="0" indent="0">
              <a:lnSpc>
                <a:spcPct val="150000"/>
              </a:lnSpc>
              <a:buNone/>
            </a:pPr>
            <a:r>
              <a:rPr lang="en-IN" sz="1400" dirty="0"/>
              <a:t>for (j = 0; j &lt; resources; </a:t>
            </a:r>
            <a:r>
              <a:rPr lang="en-IN" sz="1400" dirty="0" err="1"/>
              <a:t>j++</a:t>
            </a:r>
            <a:r>
              <a:rPr lang="en-IN" sz="1400" dirty="0"/>
              <a:t>) { </a:t>
            </a:r>
          </a:p>
          <a:p>
            <a:pPr marL="0" indent="0">
              <a:lnSpc>
                <a:spcPct val="150000"/>
              </a:lnSpc>
              <a:buNone/>
            </a:pPr>
            <a:r>
              <a:rPr lang="en-IN" sz="1400" dirty="0"/>
              <a:t>if (</a:t>
            </a:r>
            <a:r>
              <a:rPr lang="en-IN" sz="1400" dirty="0" err="1"/>
              <a:t>maximum_claim</a:t>
            </a:r>
            <a:r>
              <a:rPr lang="en-IN" sz="1400" dirty="0"/>
              <a:t>[</a:t>
            </a:r>
            <a:r>
              <a:rPr lang="en-IN" sz="1400" dirty="0" err="1"/>
              <a:t>i</a:t>
            </a:r>
            <a:r>
              <a:rPr lang="en-IN" sz="1400" dirty="0"/>
              <a:t>][j] - current[</a:t>
            </a:r>
            <a:r>
              <a:rPr lang="en-IN" sz="1400" dirty="0" err="1"/>
              <a:t>i</a:t>
            </a:r>
            <a:r>
              <a:rPr lang="en-IN" sz="1400" dirty="0"/>
              <a:t>][j] &gt; available[j]) { </a:t>
            </a:r>
          </a:p>
          <a:p>
            <a:pPr marL="0" indent="0">
              <a:lnSpc>
                <a:spcPct val="150000"/>
              </a:lnSpc>
              <a:buNone/>
            </a:pPr>
            <a:r>
              <a:rPr lang="en-IN" sz="1400" dirty="0"/>
              <a:t>exec = 0; break;</a:t>
            </a:r>
          </a:p>
          <a:p>
            <a:pPr marL="0" indent="0">
              <a:lnSpc>
                <a:spcPct val="150000"/>
              </a:lnSpc>
              <a:buNone/>
            </a:pPr>
            <a:r>
              <a:rPr lang="en-IN" sz="1400" dirty="0"/>
              <a:t> } }</a:t>
            </a:r>
            <a:r>
              <a:rPr lang="en-IN" sz="1050" dirty="0"/>
              <a:t> </a:t>
            </a:r>
            <a:endParaRPr lang="en-IN" sz="1400" dirty="0"/>
          </a:p>
        </p:txBody>
      </p:sp>
    </p:spTree>
    <p:extLst>
      <p:ext uri="{BB962C8B-B14F-4D97-AF65-F5344CB8AC3E}">
        <p14:creationId xmlns:p14="http://schemas.microsoft.com/office/powerpoint/2010/main" val="3572640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OVERVIEW</a:t>
            </a:r>
            <a:endParaRPr/>
          </a:p>
        </p:txBody>
      </p:sp>
      <p:sp>
        <p:nvSpPr>
          <p:cNvPr id="71" name="Google Shape;71;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Many users use the same platform concurrently, so there is a huge demand of resources which sometimes cause deadlock condition. </a:t>
            </a:r>
            <a:endParaRPr/>
          </a:p>
          <a:p>
            <a:pPr marL="0" lvl="0" indent="0" algn="l" rtl="0">
              <a:spcBef>
                <a:spcPts val="1600"/>
              </a:spcBef>
              <a:spcAft>
                <a:spcPts val="1600"/>
              </a:spcAft>
              <a:buNone/>
            </a:pPr>
            <a:r>
              <a:rPr lang="en"/>
              <a:t>Using cloud computing implementation of detection and avoidance algorithm of deadlock to prevent cloud disaster in cloud computing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D080AD-13A1-410D-8632-184A930FD9F2}"/>
              </a:ext>
            </a:extLst>
          </p:cNvPr>
          <p:cNvSpPr txBox="1"/>
          <p:nvPr/>
        </p:nvSpPr>
        <p:spPr>
          <a:xfrm>
            <a:off x="255182" y="225018"/>
            <a:ext cx="4657060" cy="4770537"/>
          </a:xfrm>
          <a:prstGeom prst="rect">
            <a:avLst/>
          </a:prstGeom>
          <a:noFill/>
        </p:spPr>
        <p:txBody>
          <a:bodyPr wrap="square">
            <a:spAutoFit/>
          </a:bodyPr>
          <a:lstStyle/>
          <a:p>
            <a:pPr marL="0" indent="0">
              <a:buNone/>
            </a:pPr>
            <a:r>
              <a:rPr lang="en-IN" sz="1600" dirty="0"/>
              <a:t>if (exec) { </a:t>
            </a:r>
          </a:p>
          <a:p>
            <a:pPr marL="0" indent="0">
              <a:buNone/>
            </a:pPr>
            <a:r>
              <a:rPr lang="en-IN" sz="1600" dirty="0" err="1"/>
              <a:t>printf</a:t>
            </a:r>
            <a:r>
              <a:rPr lang="en-IN" sz="1600" dirty="0"/>
              <a:t>("\</a:t>
            </a:r>
            <a:r>
              <a:rPr lang="en-IN" sz="1600" dirty="0" err="1"/>
              <a:t>nProcess%d</a:t>
            </a:r>
            <a:r>
              <a:rPr lang="en-IN" sz="1600" dirty="0"/>
              <a:t> is executing\n", </a:t>
            </a:r>
            <a:r>
              <a:rPr lang="en-IN" sz="1600" dirty="0" err="1"/>
              <a:t>i</a:t>
            </a:r>
            <a:r>
              <a:rPr lang="en-IN" sz="1600" dirty="0"/>
              <a:t> + 1);</a:t>
            </a:r>
          </a:p>
          <a:p>
            <a:pPr marL="0" indent="0">
              <a:buNone/>
            </a:pPr>
            <a:r>
              <a:rPr lang="en-IN" sz="1600" dirty="0"/>
              <a:t> running[</a:t>
            </a:r>
            <a:r>
              <a:rPr lang="en-IN" sz="1600" dirty="0" err="1"/>
              <a:t>i</a:t>
            </a:r>
            <a:r>
              <a:rPr lang="en-IN" sz="1600" dirty="0"/>
              <a:t>] = 0; </a:t>
            </a:r>
          </a:p>
          <a:p>
            <a:pPr marL="0" indent="0">
              <a:buNone/>
            </a:pPr>
            <a:r>
              <a:rPr lang="en-IN" sz="1600" dirty="0"/>
              <a:t>counter--; </a:t>
            </a:r>
          </a:p>
          <a:p>
            <a:pPr marL="0" indent="0">
              <a:buNone/>
            </a:pPr>
            <a:r>
              <a:rPr lang="en-IN" sz="1600" dirty="0"/>
              <a:t>safe = 1; </a:t>
            </a:r>
          </a:p>
          <a:p>
            <a:pPr marL="0" indent="0">
              <a:buNone/>
            </a:pPr>
            <a:r>
              <a:rPr lang="en-IN" sz="1600" dirty="0"/>
              <a:t>for (j = 0; j &lt; resources; </a:t>
            </a:r>
            <a:r>
              <a:rPr lang="en-IN" sz="1600" dirty="0" err="1"/>
              <a:t>j++</a:t>
            </a:r>
            <a:r>
              <a:rPr lang="en-IN" sz="1600" dirty="0"/>
              <a:t>) { </a:t>
            </a:r>
          </a:p>
          <a:p>
            <a:pPr marL="0" indent="0">
              <a:buNone/>
            </a:pPr>
            <a:r>
              <a:rPr lang="en-IN" sz="1600" dirty="0"/>
              <a:t>available[j] += current[</a:t>
            </a:r>
            <a:r>
              <a:rPr lang="en-IN" sz="1600" dirty="0" err="1"/>
              <a:t>i</a:t>
            </a:r>
            <a:r>
              <a:rPr lang="en-IN" sz="1600" dirty="0"/>
              <a:t>][j]; } </a:t>
            </a:r>
          </a:p>
          <a:p>
            <a:pPr marL="0" indent="0">
              <a:buNone/>
            </a:pPr>
            <a:r>
              <a:rPr lang="en-IN" sz="1600" dirty="0"/>
              <a:t>break; </a:t>
            </a:r>
          </a:p>
          <a:p>
            <a:pPr marL="0" indent="0">
              <a:buNone/>
            </a:pPr>
            <a:r>
              <a:rPr lang="en-IN" sz="1600" dirty="0"/>
              <a:t>} } }</a:t>
            </a:r>
          </a:p>
          <a:p>
            <a:pPr marL="0" indent="0">
              <a:buNone/>
            </a:pPr>
            <a:r>
              <a:rPr lang="en-IN" sz="1600" dirty="0"/>
              <a:t> if (!safe) { </a:t>
            </a:r>
            <a:r>
              <a:rPr lang="en-IN" sz="1600" dirty="0" err="1"/>
              <a:t>printf</a:t>
            </a:r>
            <a:r>
              <a:rPr lang="en-IN" sz="1600" dirty="0"/>
              <a:t>("\</a:t>
            </a:r>
            <a:r>
              <a:rPr lang="en-IN" sz="1600" dirty="0" err="1"/>
              <a:t>nThe</a:t>
            </a:r>
            <a:r>
              <a:rPr lang="en-IN" sz="1600" dirty="0"/>
              <a:t> processes are in unsafe state.\n");</a:t>
            </a:r>
          </a:p>
          <a:p>
            <a:pPr marL="0" indent="0">
              <a:buNone/>
            </a:pPr>
            <a:r>
              <a:rPr lang="en-IN" sz="1600" dirty="0"/>
              <a:t> break; } </a:t>
            </a:r>
          </a:p>
          <a:p>
            <a:pPr marL="0" indent="0">
              <a:buNone/>
            </a:pPr>
            <a:r>
              <a:rPr lang="en-IN" sz="1600" dirty="0"/>
              <a:t>else { </a:t>
            </a:r>
            <a:r>
              <a:rPr lang="en-IN" sz="1600" dirty="0" err="1"/>
              <a:t>printf</a:t>
            </a:r>
            <a:r>
              <a:rPr lang="en-IN" sz="1600" dirty="0"/>
              <a:t>("\</a:t>
            </a:r>
            <a:r>
              <a:rPr lang="en-IN" sz="1600" dirty="0" err="1"/>
              <a:t>nThe</a:t>
            </a:r>
            <a:r>
              <a:rPr lang="en-IN" sz="1600" dirty="0"/>
              <a:t> process is in safe state"); </a:t>
            </a:r>
          </a:p>
          <a:p>
            <a:pPr marL="0" indent="0">
              <a:buNone/>
            </a:pPr>
            <a:r>
              <a:rPr lang="en-IN" sz="1600" dirty="0" err="1"/>
              <a:t>printf</a:t>
            </a:r>
            <a:r>
              <a:rPr lang="en-IN" sz="1600" dirty="0"/>
              <a:t>("\</a:t>
            </a:r>
            <a:r>
              <a:rPr lang="en-IN" sz="1600" dirty="0" err="1"/>
              <a:t>nAvailable</a:t>
            </a:r>
            <a:r>
              <a:rPr lang="en-IN" sz="1600" dirty="0"/>
              <a:t> vector:"); </a:t>
            </a:r>
          </a:p>
          <a:p>
            <a:pPr marL="0" indent="0">
              <a:buNone/>
            </a:pPr>
            <a:r>
              <a:rPr lang="en-IN" sz="1600" dirty="0"/>
              <a:t>for (</a:t>
            </a:r>
            <a:r>
              <a:rPr lang="en-IN" sz="1600" dirty="0" err="1"/>
              <a:t>i</a:t>
            </a:r>
            <a:r>
              <a:rPr lang="en-IN" sz="1600" dirty="0"/>
              <a:t> = 0; </a:t>
            </a:r>
            <a:r>
              <a:rPr lang="en-IN" sz="1600" dirty="0" err="1"/>
              <a:t>i</a:t>
            </a:r>
            <a:r>
              <a:rPr lang="en-IN" sz="1600" dirty="0"/>
              <a:t> &lt; resources; </a:t>
            </a:r>
            <a:r>
              <a:rPr lang="en-IN" sz="1600" dirty="0" err="1"/>
              <a:t>i</a:t>
            </a:r>
            <a:r>
              <a:rPr lang="en-IN" sz="1600" dirty="0"/>
              <a:t>++) { </a:t>
            </a:r>
            <a:r>
              <a:rPr lang="en-IN" sz="1600" dirty="0" err="1"/>
              <a:t>printf</a:t>
            </a:r>
            <a:r>
              <a:rPr lang="en-IN" sz="1600" dirty="0"/>
              <a:t>("\</a:t>
            </a:r>
            <a:r>
              <a:rPr lang="en-IN" sz="1600" dirty="0" err="1"/>
              <a:t>t%d</a:t>
            </a:r>
            <a:r>
              <a:rPr lang="en-IN" sz="1600" dirty="0"/>
              <a:t>", available[</a:t>
            </a:r>
            <a:r>
              <a:rPr lang="en-IN" sz="1600" dirty="0" err="1"/>
              <a:t>i</a:t>
            </a:r>
            <a:r>
              <a:rPr lang="en-IN" sz="1600" dirty="0"/>
              <a:t>]); } </a:t>
            </a:r>
            <a:r>
              <a:rPr lang="en-IN" sz="1600" dirty="0" err="1"/>
              <a:t>printf</a:t>
            </a:r>
            <a:r>
              <a:rPr lang="en-IN" sz="1600" dirty="0"/>
              <a:t>("\n"); </a:t>
            </a:r>
          </a:p>
          <a:p>
            <a:pPr marL="0" indent="0">
              <a:buNone/>
            </a:pPr>
            <a:r>
              <a:rPr lang="en-IN" sz="1600" dirty="0"/>
              <a:t>} } </a:t>
            </a:r>
          </a:p>
          <a:p>
            <a:pPr marL="0" indent="0">
              <a:buNone/>
            </a:pPr>
            <a:r>
              <a:rPr lang="en-IN" sz="1600" dirty="0"/>
              <a:t>return 0; </a:t>
            </a:r>
          </a:p>
          <a:p>
            <a:pPr marL="0" indent="0">
              <a:buNone/>
            </a:pPr>
            <a:r>
              <a:rPr lang="en-IN" sz="1600" dirty="0"/>
              <a:t>}</a:t>
            </a:r>
          </a:p>
        </p:txBody>
      </p:sp>
    </p:spTree>
    <p:extLst>
      <p:ext uri="{BB962C8B-B14F-4D97-AF65-F5344CB8AC3E}">
        <p14:creationId xmlns:p14="http://schemas.microsoft.com/office/powerpoint/2010/main" val="2622873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31F2-2483-4EA2-8468-7CAE791F59D1}"/>
              </a:ext>
            </a:extLst>
          </p:cNvPr>
          <p:cNvSpPr>
            <a:spLocks noGrp="1"/>
          </p:cNvSpPr>
          <p:nvPr>
            <p:ph type="title"/>
          </p:nvPr>
        </p:nvSpPr>
        <p:spPr/>
        <p:txBody>
          <a:bodyPr/>
          <a:lstStyle/>
          <a:p>
            <a:r>
              <a:rPr lang="en-US" dirty="0"/>
              <a:t>OUTPUT</a:t>
            </a:r>
            <a:endParaRPr lang="en-IN" dirty="0"/>
          </a:p>
        </p:txBody>
      </p:sp>
      <p:pic>
        <p:nvPicPr>
          <p:cNvPr id="5" name="Picture 4">
            <a:extLst>
              <a:ext uri="{FF2B5EF4-FFF2-40B4-BE49-F238E27FC236}">
                <a16:creationId xmlns:a16="http://schemas.microsoft.com/office/drawing/2014/main" id="{74063B5D-99A0-4876-AF31-B2267A027F35}"/>
              </a:ext>
            </a:extLst>
          </p:cNvPr>
          <p:cNvPicPr/>
          <p:nvPr/>
        </p:nvPicPr>
        <p:blipFill rotWithShape="1">
          <a:blip r:embed="rId2"/>
          <a:srcRect t="12026" b="4807"/>
          <a:stretch/>
        </p:blipFill>
        <p:spPr bwMode="auto">
          <a:xfrm>
            <a:off x="579194" y="1058225"/>
            <a:ext cx="7373960" cy="3724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160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300D2B-39B7-416D-9608-BD014A333255}"/>
              </a:ext>
            </a:extLst>
          </p:cNvPr>
          <p:cNvPicPr/>
          <p:nvPr/>
        </p:nvPicPr>
        <p:blipFill rotWithShape="1">
          <a:blip r:embed="rId2"/>
          <a:srcRect t="11823" b="5623"/>
          <a:stretch/>
        </p:blipFill>
        <p:spPr bwMode="auto">
          <a:xfrm>
            <a:off x="557927" y="677825"/>
            <a:ext cx="7607877" cy="3947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0608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5027-4E81-4A02-A166-6A9C4067ECD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FC0431A2-BD8B-4E1E-A5F0-410F46D87E1E}"/>
              </a:ext>
            </a:extLst>
          </p:cNvPr>
          <p:cNvPicPr/>
          <p:nvPr/>
        </p:nvPicPr>
        <p:blipFill rotWithShape="1">
          <a:blip r:embed="rId2"/>
          <a:srcRect t="12025" b="4400"/>
          <a:stretch/>
        </p:blipFill>
        <p:spPr bwMode="auto">
          <a:xfrm>
            <a:off x="311700" y="329166"/>
            <a:ext cx="7992328" cy="4593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681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5EF0-832A-48F9-8E28-B54F6AAED1D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0D68510-EF27-4C85-AD0A-6D560DA84D95}"/>
              </a:ext>
            </a:extLst>
          </p:cNvPr>
          <p:cNvPicPr/>
          <p:nvPr/>
        </p:nvPicPr>
        <p:blipFill rotWithShape="1">
          <a:blip r:embed="rId2"/>
          <a:srcRect t="47699" b="4603"/>
          <a:stretch/>
        </p:blipFill>
        <p:spPr bwMode="auto">
          <a:xfrm>
            <a:off x="733647" y="1058225"/>
            <a:ext cx="7942520" cy="34606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073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15" name="Google Shape;115;p2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2200" dirty="0">
                <a:latin typeface="Times New Roman"/>
                <a:ea typeface="Times New Roman"/>
                <a:cs typeface="Times New Roman"/>
                <a:sym typeface="Times New Roman"/>
              </a:rPr>
              <a:t>International Journal of Modern Trends in Engineering and Research (IJMTER) Volume 02, Issue 03, [March - 2015]</a:t>
            </a:r>
            <a:endParaRPr sz="2200" dirty="0">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512700" y="443550"/>
            <a:ext cx="8118600" cy="4030800"/>
          </a:xfrm>
          <a:prstGeom prst="rect">
            <a:avLst/>
          </a:prstGeom>
        </p:spPr>
        <p:txBody>
          <a:bodyPr spcFirstLastPara="1" wrap="square" lIns="91425" tIns="91425" rIns="91425" bIns="91425" anchor="b" anchorCtr="0">
            <a:noAutofit/>
          </a:bodyPr>
          <a:lstStyle/>
          <a:p>
            <a:pPr marL="457200" lvl="0" indent="-342900" algn="l" rtl="0">
              <a:lnSpc>
                <a:spcPct val="90000"/>
              </a:lnSpc>
              <a:spcBef>
                <a:spcPts val="10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Deadlock should be minimized to get better multiprocessing efficiency. The aim of this paper is therefore to analyze different simulation tools for various disasters recovery in Cloud computing.</a:t>
            </a:r>
            <a:endParaRPr sz="1800">
              <a:solidFill>
                <a:srgbClr val="FFFFFF"/>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This examination empowers one to appreciate the selection of instruments for their applications. This learning further gives data about parameters that are bolstered by the devices and thus opens up research roads towards those parameters which are not yet esteemed in the devices.</a:t>
            </a:r>
            <a:endParaRPr sz="1800">
              <a:solidFill>
                <a:srgbClr val="FFFFFF"/>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condition of- specialty of the innovation centers around information handling to manage enormous measure of information.</a:t>
            </a:r>
            <a:endParaRPr sz="1800">
              <a:solidFill>
                <a:srgbClr val="FFFFFF"/>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Distributed computing is a rising innovation, which empathizes one to achieve the previously mentioned goal, driving towards improved business execution</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OBJECTIVES</a:t>
            </a:r>
            <a:endParaRPr b="1"/>
          </a:p>
        </p:txBody>
      </p:sp>
      <p:sp>
        <p:nvSpPr>
          <p:cNvPr id="92" name="Google Shape;92;p19"/>
          <p:cNvSpPr txBox="1">
            <a:spLocks noGrp="1"/>
          </p:cNvSpPr>
          <p:nvPr>
            <p:ph type="body" idx="1"/>
          </p:nvPr>
        </p:nvSpPr>
        <p:spPr>
          <a:xfrm>
            <a:off x="311700" y="1171675"/>
            <a:ext cx="8256600" cy="3878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dirty="0"/>
              <a:t>To summarize the powerful data backup recovery techniques that are used in cloud computing domain</a:t>
            </a:r>
            <a:endParaRPr sz="2000" dirty="0"/>
          </a:p>
          <a:p>
            <a:pPr marL="457200" lvl="0" indent="-355600" algn="l" rtl="0">
              <a:spcBef>
                <a:spcPts val="1600"/>
              </a:spcBef>
              <a:spcAft>
                <a:spcPts val="0"/>
              </a:spcAft>
              <a:buSzPts val="2000"/>
              <a:buAutoNum type="arabicPeriod"/>
            </a:pPr>
            <a:r>
              <a:rPr lang="en" sz="2000" dirty="0"/>
              <a:t>To furnish the foreseen outcomes with the execution of the proposed calculation.</a:t>
            </a:r>
            <a:endParaRPr sz="2000" dirty="0"/>
          </a:p>
          <a:p>
            <a:pPr marL="457200" lvl="0" indent="-355600" algn="l" rtl="0">
              <a:spcBef>
                <a:spcPts val="1600"/>
              </a:spcBef>
              <a:spcAft>
                <a:spcPts val="1600"/>
              </a:spcAft>
              <a:buSzPts val="2000"/>
              <a:buAutoNum type="arabicPeriod"/>
            </a:pPr>
            <a:r>
              <a:rPr lang="en" sz="2000" dirty="0"/>
              <a:t>The halt evasion upgrades the quantity of occupations to be adjusted by cloud specialist co-op and along these lines improving working execution and the matter of the cloud specialist organization .</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55550" y="1964738"/>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90250" y="526350"/>
            <a:ext cx="4510375" cy="4090800"/>
          </a:xfrm>
          <a:prstGeom prst="rect">
            <a:avLst/>
          </a:prstGeom>
        </p:spPr>
        <p:txBody>
          <a:bodyPr spcFirstLastPara="1" wrap="square" lIns="91425" tIns="91425" rIns="91425" bIns="91425" anchor="ctr" anchorCtr="0">
            <a:noAutofit/>
          </a:bodyPr>
          <a:lstStyle/>
          <a:p>
            <a:pPr marL="457200" lvl="0" indent="-342900" algn="l" rtl="0">
              <a:lnSpc>
                <a:spcPct val="90000"/>
              </a:lnSpc>
              <a:spcBef>
                <a:spcPts val="100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Deadlock is defined as the permanent blocking of a set of processes that compete for system resources, including database records or communication lines.</a:t>
            </a:r>
            <a:br>
              <a:rPr lang="en" sz="1800" dirty="0">
                <a:solidFill>
                  <a:schemeClr val="dk1"/>
                </a:solidFill>
                <a:latin typeface="Times New Roman"/>
                <a:ea typeface="Times New Roman"/>
                <a:cs typeface="Times New Roman"/>
                <a:sym typeface="Times New Roman"/>
              </a:rPr>
            </a:br>
            <a:br>
              <a:rPr lang="en" sz="1800" dirty="0">
                <a:solidFill>
                  <a:schemeClr val="dk1"/>
                </a:solidFill>
                <a:latin typeface="Times New Roman"/>
                <a:ea typeface="Times New Roman"/>
                <a:cs typeface="Times New Roman"/>
                <a:sym typeface="Times New Roman"/>
              </a:rPr>
            </a:br>
            <a:endParaRPr sz="1000" dirty="0">
              <a:solidFill>
                <a:schemeClr val="dk1"/>
              </a:solidFill>
              <a:latin typeface="Times New Roman"/>
              <a:ea typeface="Times New Roman"/>
              <a:cs typeface="Times New Roman"/>
              <a:sym typeface="Times New Roman"/>
            </a:endParaRPr>
          </a:p>
          <a:p>
            <a:pPr marL="457200" lvl="0" indent="-342900" algn="l" rtl="0">
              <a:lnSpc>
                <a:spcPct val="9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The main applicability of deadlock avoidance is that it is not necessary to preempt and roll back mechanisms, as in deadlock mechanisms.</a:t>
            </a:r>
            <a:endParaRPr sz="18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D6991C13-3867-485C-BAA8-D9E8F28FA1EA}"/>
              </a:ext>
            </a:extLst>
          </p:cNvPr>
          <p:cNvPicPr>
            <a:picLocks noChangeAspect="1"/>
          </p:cNvPicPr>
          <p:nvPr/>
        </p:nvPicPr>
        <p:blipFill>
          <a:blip r:embed="rId3"/>
          <a:stretch>
            <a:fillRect/>
          </a:stretch>
        </p:blipFill>
        <p:spPr>
          <a:xfrm>
            <a:off x="5253325" y="1522737"/>
            <a:ext cx="3400425" cy="22605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90250" y="526350"/>
            <a:ext cx="7810788" cy="4090800"/>
          </a:xfrm>
          <a:prstGeom prst="rect">
            <a:avLst/>
          </a:prstGeom>
        </p:spPr>
        <p:txBody>
          <a:bodyPr spcFirstLastPara="1" wrap="square" lIns="91425" tIns="91425" rIns="91425" bIns="91425" anchor="ctr" anchorCtr="0">
            <a:noAutofit/>
          </a:bodyPr>
          <a:lstStyle/>
          <a:p>
            <a:pPr marL="114300" lvl="0" algn="l" rtl="0">
              <a:lnSpc>
                <a:spcPct val="115000"/>
              </a:lnSpc>
              <a:spcBef>
                <a:spcPts val="0"/>
              </a:spcBef>
              <a:spcAft>
                <a:spcPts val="0"/>
              </a:spcAft>
              <a:buClr>
                <a:schemeClr val="dk1"/>
              </a:buClr>
              <a:buSzPts val="1800"/>
            </a:pPr>
            <a:r>
              <a:rPr lang="en" sz="1800" dirty="0">
                <a:solidFill>
                  <a:schemeClr val="dk1"/>
                </a:solidFill>
                <a:latin typeface="Times New Roman"/>
                <a:ea typeface="Times New Roman"/>
                <a:cs typeface="Times New Roman"/>
                <a:sym typeface="Times New Roman"/>
              </a:rPr>
              <a:t>Also one of the other applications of deadlock avoidance is decreased restriction then deadlock prevention which makes it easier to implement it.</a:t>
            </a:r>
            <a:br>
              <a:rPr lang="en" sz="1800" dirty="0">
                <a:solidFill>
                  <a:schemeClr val="dk1"/>
                </a:solidFill>
                <a:latin typeface="Times New Roman"/>
                <a:ea typeface="Times New Roman"/>
                <a:cs typeface="Times New Roman"/>
                <a:sym typeface="Times New Roman"/>
              </a:rPr>
            </a:br>
            <a:br>
              <a:rPr lang="en" sz="1800" dirty="0">
                <a:solidFill>
                  <a:schemeClr val="dk1"/>
                </a:solidFill>
                <a:latin typeface="Times New Roman"/>
                <a:ea typeface="Times New Roman"/>
                <a:cs typeface="Times New Roman"/>
                <a:sym typeface="Times New Roman"/>
              </a:rPr>
            </a:br>
            <a:r>
              <a:rPr lang="en" sz="1800" dirty="0">
                <a:solidFill>
                  <a:schemeClr val="dk1"/>
                </a:solidFill>
                <a:latin typeface="Times New Roman"/>
                <a:ea typeface="Times New Roman"/>
                <a:cs typeface="Times New Roman"/>
                <a:sym typeface="Times New Roman"/>
              </a:rPr>
              <a:t>The approach to application of deadlock avoidance is to manipulate to find at least one safe path but knowing that future resource requirements must be known and processes might be waiting for a long time.</a:t>
            </a:r>
            <a:br>
              <a:rPr lang="en" sz="1800" dirty="0">
                <a:solidFill>
                  <a:schemeClr val="dk1"/>
                </a:solidFill>
                <a:latin typeface="Times New Roman"/>
                <a:ea typeface="Times New Roman"/>
                <a:cs typeface="Times New Roman"/>
                <a:sym typeface="Times New Roman"/>
              </a:rPr>
            </a:br>
            <a:br>
              <a:rPr lang="en" sz="1800" dirty="0">
                <a:solidFill>
                  <a:schemeClr val="dk1"/>
                </a:solidFill>
                <a:latin typeface="Times New Roman"/>
                <a:ea typeface="Times New Roman"/>
                <a:cs typeface="Times New Roman"/>
                <a:sym typeface="Times New Roman"/>
              </a:rPr>
            </a:br>
            <a:r>
              <a:rPr lang="en" sz="1800" dirty="0">
                <a:solidFill>
                  <a:schemeClr val="dk1"/>
                </a:solidFill>
                <a:latin typeface="Times New Roman"/>
                <a:ea typeface="Times New Roman"/>
                <a:cs typeface="Times New Roman"/>
                <a:sym typeface="Times New Roman"/>
              </a:rPr>
              <a:t>One of the applications of deadlock avoidance is to allocate all required resources to the process before the start of its execution, this way hold and wait condition is eliminated but it will lead to low device utilization.</a:t>
            </a:r>
            <a:endParaRPr sz="2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8791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12700" y="863725"/>
            <a:ext cx="8118600" cy="255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IMPLEMENTATION</a:t>
            </a:r>
            <a:endParaRPr/>
          </a:p>
          <a:p>
            <a:pPr marL="0" lvl="0" indent="0" algn="l" rtl="0">
              <a:spcBef>
                <a:spcPts val="0"/>
              </a:spcBef>
              <a:spcAft>
                <a:spcPts val="0"/>
              </a:spcAft>
              <a:buNone/>
            </a:pPr>
            <a:r>
              <a:rPr lang="en" sz="4000"/>
              <a:t>using AWS INSTANCE</a:t>
            </a:r>
            <a:endParaRPr sz="400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1981</TotalTime>
  <Words>1774</Words>
  <Application>Microsoft Office PowerPoint</Application>
  <PresentationFormat>On-screen Show (16:9)</PresentationFormat>
  <Paragraphs>142</Paragraphs>
  <Slides>35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Times New Roman</vt:lpstr>
      <vt:lpstr>Old Standard TT</vt:lpstr>
      <vt:lpstr>Paperback</vt:lpstr>
      <vt:lpstr>DEADLOCK AVOIDANCE THROUGH EFFICIENT LOAD BALANCING</vt:lpstr>
      <vt:lpstr>WHAT IS DEADLOCK? Deadlock is defined as the permanent blocking of a set of processes that compete for system resources, including database records or communication lines. DEADLOCK AVOIDANCE In deadlock avoidance, the request for any resource will be granted if the resulting state of the system doesn't cause deadlock in the system. The state of the system will continuously be checked for safe and unsafe states. One of the applications of deadlock avoidance is to allocate all required resources to the process before the start of its execution, this way hold and wait condition is eliminated but it will lead to low device utilization.  </vt:lpstr>
      <vt:lpstr>OVERVIEW</vt:lpstr>
      <vt:lpstr>Deadlock should be minimized to get better multiprocessing efficiency. The aim of this paper is therefore to analyze different simulation tools for various disasters recovery in Cloud computing. This examination empowers one to appreciate the selection of instruments for their applications. This learning further gives data about parameters that are bolstered by the devices and thus opens up research roads towards those parameters which are not yet esteemed in the devices. The condition of- specialty of the innovation centers around information handling to manage enormous measure of information. Distributed computing is a rising innovation, which empathizes one to achieve the previously mentioned goal, driving towards improved business execution </vt:lpstr>
      <vt:lpstr>OBJECTIVES</vt:lpstr>
      <vt:lpstr>DESCRIPTION</vt:lpstr>
      <vt:lpstr>Deadlock is defined as the permanent blocking of a set of processes that compete for system resources, including database records or communication lines.   The main applicability of deadlock avoidance is that it is not necessary to preempt and roll back mechanisms, as in deadlock mechanisms.</vt:lpstr>
      <vt:lpstr>Also one of the other applications of deadlock avoidance is decreased restriction then deadlock prevention which makes it easier to implement it.  The approach to application of deadlock avoidance is to manipulate to find at least one safe path but knowing that future resource requirements must be known and processes might be waiting for a long time.  One of the applications of deadlock avoidance is to allocate all required resources to the process before the start of its execution, this way hold and wait condition is eliminated but it will lead to low device utilization.</vt:lpstr>
      <vt:lpstr>IMPLEMENTATION using AWS INSTANCE</vt:lpstr>
      <vt:lpstr>We will be using AWS(Amazon web services) instance rather than a virtual machine. EC2(Elastic Compute Cloud) instance with an AMI(Amazon Machine Image) is used here which acts as an virtual server to run applications on AWS. We will set up ubuntu in our EC2 server.</vt:lpstr>
      <vt:lpstr>MOTIVATION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OUTPUT</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DEADLOCK AVOIDANCE THROUGH EFFICIENT LOAD BALANCING</dc:title>
  <dc:creator>sandhya</dc:creator>
  <cp:lastModifiedBy>SANDHYA S</cp:lastModifiedBy>
  <cp:revision>13</cp:revision>
  <dcterms:modified xsi:type="dcterms:W3CDTF">2021-06-07T13:49:32Z</dcterms:modified>
</cp:coreProperties>
</file>